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59"/>
  </p:notesMasterIdLst>
  <p:sldIdLst>
    <p:sldId id="256" r:id="rId2"/>
    <p:sldId id="257" r:id="rId3"/>
    <p:sldId id="258" r:id="rId4"/>
    <p:sldId id="259" r:id="rId5"/>
    <p:sldId id="264" r:id="rId6"/>
    <p:sldId id="268" r:id="rId7"/>
    <p:sldId id="262" r:id="rId8"/>
    <p:sldId id="263" r:id="rId9"/>
    <p:sldId id="260" r:id="rId10"/>
    <p:sldId id="265" r:id="rId11"/>
    <p:sldId id="266" r:id="rId12"/>
    <p:sldId id="267" r:id="rId13"/>
    <p:sldId id="298" r:id="rId14"/>
    <p:sldId id="261" r:id="rId15"/>
    <p:sldId id="269" r:id="rId16"/>
    <p:sldId id="271" r:id="rId17"/>
    <p:sldId id="270" r:id="rId18"/>
    <p:sldId id="272" r:id="rId19"/>
    <p:sldId id="274" r:id="rId20"/>
    <p:sldId id="273" r:id="rId21"/>
    <p:sldId id="275" r:id="rId22"/>
    <p:sldId id="276" r:id="rId23"/>
    <p:sldId id="277" r:id="rId24"/>
    <p:sldId id="278" r:id="rId25"/>
    <p:sldId id="279" r:id="rId26"/>
    <p:sldId id="280" r:id="rId27"/>
    <p:sldId id="316" r:id="rId28"/>
    <p:sldId id="284" r:id="rId29"/>
    <p:sldId id="281" r:id="rId30"/>
    <p:sldId id="296" r:id="rId31"/>
    <p:sldId id="297" r:id="rId32"/>
    <p:sldId id="289" r:id="rId33"/>
    <p:sldId id="293" r:id="rId34"/>
    <p:sldId id="292" r:id="rId35"/>
    <p:sldId id="295" r:id="rId36"/>
    <p:sldId id="291" r:id="rId37"/>
    <p:sldId id="294" r:id="rId38"/>
    <p:sldId id="300" r:id="rId39"/>
    <p:sldId id="302" r:id="rId40"/>
    <p:sldId id="303" r:id="rId41"/>
    <p:sldId id="310" r:id="rId42"/>
    <p:sldId id="309" r:id="rId43"/>
    <p:sldId id="304" r:id="rId44"/>
    <p:sldId id="287" r:id="rId45"/>
    <p:sldId id="301" r:id="rId46"/>
    <p:sldId id="282" r:id="rId47"/>
    <p:sldId id="288" r:id="rId48"/>
    <p:sldId id="311" r:id="rId49"/>
    <p:sldId id="312" r:id="rId50"/>
    <p:sldId id="315" r:id="rId51"/>
    <p:sldId id="317" r:id="rId52"/>
    <p:sldId id="318" r:id="rId53"/>
    <p:sldId id="321" r:id="rId54"/>
    <p:sldId id="322" r:id="rId55"/>
    <p:sldId id="319" r:id="rId56"/>
    <p:sldId id="320" r:id="rId57"/>
    <p:sldId id="314" r:id="rId5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6:52:20.013"/>
    </inkml:context>
    <inkml:brush xml:id="br0">
      <inkml:brushProperty name="width" value="0.05" units="cm"/>
      <inkml:brushProperty name="height" value="0.05" units="cm"/>
      <inkml:brushProperty name="color" value="#E71224"/>
    </inkml:brush>
  </inkml:definitions>
  <inkml:trace contextRef="#ctx0" brushRef="#br0">0 25 24575,'4'-2'0,"-1"-1"0,1 1 0,-1 0 0,1 0 0,0 0 0,0 0 0,-1 1 0,1 0 0,1-1 0,-1 1 0,0 1 0,7-2 0,58 1 0,-46 1 0,2643-1 0,-1268 3 0,-1224 10 0,6-1 0,-10-13 0,250 4 0,-212 19 0,100 2 0,1630-25 0,-1025 4 0,-876-4 0,49-8 0,-50 5 0,52-2 0,32 9 0,133-3 0,-159-9 0,-44 3 0,51 2 0,991 5-1365,-1067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6:52:24.013"/>
    </inkml:context>
    <inkml:brush xml:id="br0">
      <inkml:brushProperty name="width" value="0.05" units="cm"/>
      <inkml:brushProperty name="height" value="0.05" units="cm"/>
      <inkml:brushProperty name="color" value="#E71224"/>
    </inkml:brush>
  </inkml:definitions>
  <inkml:trace contextRef="#ctx0" brushRef="#br0">0 1 24575,'113'20'0,"327"-15"0,-238-8 0,171 3-1365,-354 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6:52:31.842"/>
    </inkml:context>
    <inkml:brush xml:id="br0">
      <inkml:brushProperty name="width" value="0.05" units="cm"/>
      <inkml:brushProperty name="height" value="0.05" units="cm"/>
      <inkml:brushProperty name="color" value="#E71224"/>
    </inkml:brush>
  </inkml:definitions>
  <inkml:trace contextRef="#ctx0" brushRef="#br0">469 708 24575,'14'-5'0,"1"0"0,0 0 0,0 2 0,0 0 0,0 1 0,1 0 0,16 1 0,29-4 0,84-13 0,217 1 0,830 17 0,-1135-3 0,93-16 0,18-2 0,397 17 0,-294 7 0,-93-5 0,195 5 0,-175 24 0,-101-10 0,129 25 0,-129-20 0,-76-15 0,0-2 0,1 0 0,43 2 0,-36-6 0,201-4 0,-224 3 0,1-1 0,-1 1 0,1-1 0,-1-1 0,0 0 0,1 1 0,-1-2 0,0 1 0,0-1 0,0 0 0,-1 0 0,1 0 0,-1-1 0,0 0 0,0 0 0,0-1 0,0 1 0,-1-1 0,6-6 0,-5 2 0,-1 0 0,0 1 0,0-2 0,0 1 0,-1 0 0,-1-1 0,1 1 0,-2-1 0,1 0 0,-1 1 0,-1-20 0,0-8 0,1 18 0,-1 0 0,-1 0 0,-5-32 0,4 45 0,1 0 0,-1 1 0,0-1 0,0 1 0,-1-1 0,0 1 0,1 0 0,-2 0 0,1 0 0,-1 0 0,0 1 0,0 0 0,0-1 0,0 2 0,-1-1 0,-6-4 0,-43-23 0,-2 2 0,-71-26 0,9 4 0,94 41 0,-1 1 0,-1 1 0,1 1 0,-1 1 0,0 2 0,-1 0 0,1 2 0,-44 2 0,-909 1 0,529-1 0,430 1 0,-1 1 0,1 1 0,0 1 0,0 1 0,0 1 0,-22 9 0,-16 5 0,35-15 0,0-1 0,0-1 0,-1-1 0,-30-1 0,-32 3 0,-449 31 0,-244-35 0,762-2 0,0 0 0,0-1 0,0-1 0,1 0 0,-27-11 0,-32-9 0,-139-35 0,129 35 0,0 4 0,-2 4 0,0 3 0,-114-1 0,172 14 0,0 1 0,1 2 0,-42 8 0,57-7 0,0 0 0,1 0 0,0 2 0,0-1 0,0 1 0,1 1 0,0 0 0,0 1 0,-19 17 0,17-13 0,1 1 0,0 0 0,0 0 0,1 1 0,1 1 0,1-1 0,0 2 0,1-1 0,0 2 0,1-1 0,1 0 0,1 1 0,0 0 0,1 1 0,1-1 0,1 1 0,0-1 0,2 1 0,-1 0 0,2-1 0,5 33 0,-3-43 0,0 0 0,0 0 0,0 0 0,0 0 0,1-1 0,1 0 0,-1 1 0,1-1 0,0-1 0,0 1 0,0-1 0,1 0 0,0 0 0,0 0 0,1-1 0,-1 0 0,1-1 0,-1 1 0,12 3 0,0 0 0,0 0 0,0-1 0,1-1 0,0-1 0,0-1 0,33 2 0,117 6-15,-119-5-255,1-2 0,0-3 0,1-2 0,89-12 0,-97 3-6556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6:52:35.295"/>
    </inkml:context>
    <inkml:brush xml:id="br0">
      <inkml:brushProperty name="width" value="0.05" units="cm"/>
      <inkml:brushProperty name="height" value="0.05" units="cm"/>
      <inkml:brushProperty name="color" value="#E71224"/>
    </inkml:brush>
  </inkml:definitions>
  <inkml:trace contextRef="#ctx0" brushRef="#br0">2141 1 24575,'50'2'0,"92"18"0,15 0 0,-95-16 0,0 3 0,0 3 0,-1 2 0,0 3 0,-1 2 0,-1 3 0,67 34 0,-2 2 0,-73-35 0,0 2 0,-2 3 0,68 46 0,-108-65 0,-1 0 0,0 1 0,-1 0 0,1 0 0,-2 0 0,1 1 0,-1 0 0,0 1 0,-1-1 0,0 1 0,-1 0 0,0 0 0,-1 1 0,0-1 0,3 20 0,-2 7 0,-1-1 0,-2 1 0,-6 48 0,5-78 0,-2 5 0,1 0 0,-2 0 0,0 0 0,0-1 0,-1 1 0,-1-1 0,0 0 0,0 0 0,-1 0 0,-1-1 0,1 0 0,-2 0 0,1 0 0,-1-1 0,-1-1 0,0 1 0,-14 10 0,-16 9 0,-1-2 0,-1-2 0,-49 22 0,50-26 0,-13 5 0,0-3 0,-1-2 0,-1-3 0,-1-1 0,-68 8 0,15-10 0,-196-2 0,-1432-14 0,1719 0 0,0 0 0,0-1 0,0-1 0,0-1 0,-20-8 0,-22-5 0,10 8-26,-1 3 1,1 3-1,-1 1 0,-66 6 0,21-2-1210,76-1-5590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6:52:36.906"/>
    </inkml:context>
    <inkml:brush xml:id="br0">
      <inkml:brushProperty name="width" value="0.05" units="cm"/>
      <inkml:brushProperty name="height" value="0.05" units="cm"/>
      <inkml:brushProperty name="color" value="#E71224"/>
    </inkml:brush>
  </inkml:definitions>
  <inkml:trace contextRef="#ctx0" brushRef="#br0">372 1 24575,'-54'39'0,"-30"9"0,-37 25 0,107-63 0,0 1 0,1 0 0,1 1 0,0 0 0,0 1 0,-11 16 0,22-27 0,-1 1 0,1-1 0,0 0 0,-1 0 0,1 1 0,0-1 0,0 1 0,1-1 0,-1 0 0,0 1 0,1 0 0,0-1 0,-1 1 0,1-1 0,0 1 0,0 0 0,1-1 0,-1 1 0,1-1 0,-1 1 0,1-1 0,0 1 0,-1-1 0,1 1 0,1-1 0,-1 0 0,0 0 0,0 1 0,1-1 0,0 0 0,-1 0 0,1 0 0,0 0 0,0-1 0,0 1 0,4 2 0,8 6 0,0-1 0,1-1 0,0 0 0,26 9 0,-22-9 0,143 76-1365,-124-65-5461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6:55:07.012"/>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9:46:45.453"/>
    </inkml:context>
    <inkml:brush xml:id="br0">
      <inkml:brushProperty name="width" value="0.05" units="cm"/>
      <inkml:brushProperty name="height" value="0.05" units="cm"/>
      <inkml:brushProperty name="color" value="#E71224"/>
    </inkml:brush>
  </inkml:definitions>
  <inkml:trace contextRef="#ctx0" brushRef="#br0">645 1 24575,'-24'0'0,"-2"-1"0,0 2 0,-43 6 0,59-5 0,1 0 0,0 1 0,0 0 0,0 1 0,0 0 0,1 0 0,0 1 0,0 0 0,0 0 0,0 1 0,-7 7 0,-18 15 0,-54 35 0,24-18 0,24-13 0,-36 38 0,65-60 0,1 1 0,1 0 0,0 1 0,1-1 0,0 2 0,1-1 0,0 1 0,1 0 0,0 0 0,1 0 0,1 1 0,-4 26 0,2 12 0,2 1 0,5 57 0,-1-59 0,0-35 0,1 1 0,0-1 0,1-1 0,1 1 0,1 0 0,0-1 0,1 0 0,13 25 0,-2-11 0,1-1 0,1-1 0,29 32 0,-27-40 0,0-1 0,2 0 0,0-2 0,1-1 0,1-1 0,46 20 0,-39-19 0,104 39 0,-89-38 0,48 25 0,-89-38 0,0 1 0,1-1 0,0-1 0,0 1 0,-1-1 0,1-1 0,1 1 0,-1-1 0,0 0 0,0-1 0,12 0 0,-10-2 0,1 0 0,-1 0 0,1-1 0,-1-1 0,0 0 0,0 0 0,-1 0 0,9-7 0,17-9 0,-4 3 0,41-30 0,-63 40 0,0 0 0,-1 0 0,1 0 0,-1-1 0,-1 0 0,0 0 0,0-1 0,0 0 0,5-12 0,0-8 0,-2-1 0,0 1 0,-2-1 0,-1-1 0,3-59 0,-13-157 0,3 216 0,-2 3 0,0 0 0,-2 0 0,-2 1 0,0 0 0,-2 0 0,0 1 0,-25-46 0,27 61 0,0 1 0,-1 0 0,-1 0 0,1 1 0,-1 1 0,-1-1 0,0 1 0,0 1 0,0 0 0,-1 0 0,-15-6 0,-17-6 0,-77-23 0,59 22 0,41 13 0,-5-3 0,0 1 0,-1 2 0,0 0 0,-1 2 0,0 0 0,-40 0 0,-82 7-1365,130-2-5461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9:46:47.563"/>
    </inkml:context>
    <inkml:brush xml:id="br0">
      <inkml:brushProperty name="width" value="0.05" units="cm"/>
      <inkml:brushProperty name="height" value="0.05" units="cm"/>
      <inkml:brushProperty name="color" value="#E71224"/>
    </inkml:brush>
  </inkml:definitions>
  <inkml:trace contextRef="#ctx0" brushRef="#br0">0 649 24575,'1'-1'0,"0"0"0,0 0 0,0 1 0,0-1 0,0 0 0,0 0 0,0 1 0,0-1 0,0 1 0,1-1 0,-1 1 0,0-1 0,0 1 0,1 0 0,-1-1 0,0 1 0,0 0 0,1 0 0,-1 0 0,0 0 0,1 0 0,-1 0 0,0 0 0,1 1 0,-1-1 0,0 0 0,2 1 0,42 14 0,-40-13 0,125 56 0,184 110 0,-167-84 0,16 5 0,303 121 0,-389-188 0,2-2 0,119 13 0,-61-12 0,175 32 0,617 23 0,446-80 0,-1336 3 0,-1-2 0,1-1 0,-1-2 0,0-2 0,-1-1 0,0-2 0,0-2 0,65-32 0,-15 8 0,1 3 0,1 5 0,128-26 0,-43 15 0,-1-7 0,165-70 0,-18 0 0,-36 15 0,393-109 0,-538 173 0,380-132 0,-262 93 0,44-17 0,-131 7 0,-145 72 0,168-93-1365,-177 98-5461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4T19:46:48.985"/>
    </inkml:context>
    <inkml:brush xml:id="br0">
      <inkml:brushProperty name="width" value="0.05" units="cm"/>
      <inkml:brushProperty name="height" value="0.05" units="cm"/>
      <inkml:brushProperty name="color" value="#E71224"/>
    </inkml:brush>
  </inkml:definitions>
  <inkml:trace contextRef="#ctx0" brushRef="#br0">130 0 24575,'1158'0'0,"-1151"0"0,44 3 0,-51-3 0,1 0 0,0 0 0,0 0 0,-1 0 0,1 0 0,0 0 0,-1 1 0,1-1 0,0 0 0,-1 0 0,1 0 0,0 1 0,-1-1 0,1 0 0,0 1 0,-1-1 0,1 1 0,-1-1 0,1 0 0,-1 1 0,1-1 0,-1 1 0,1 0 0,-1-1 0,1 1 0,-1-1 0,0 1 0,1 0 0,-1-1 0,0 1 0,0 0 0,1-1 0,-1 1 0,0 0 0,0-1 0,0 1 0,0 0 0,0-1 0,0 1 0,0 0 0,0 0 0,0-1 0,0 1 0,0 0 0,-1-1 0,1 1 0,0 0 0,0-1 0,-1 1 0,1 0 0,0-1 0,-1 1 0,1-1 0,-1 1 0,1-1 0,-1 1 0,0 0 0,-23 24 0,0-1 0,-2-2 0,0 0 0,-56 33 0,17-10 0,-14 12 0,-225 169 0,230-166 0,-127 138 0,14 5 0,-46 54 0,214-234-1365,6-4-5461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7A2C1-F19B-438C-9C59-AAEF17321567}" type="datetimeFigureOut">
              <a:rPr lang="tr-TR" smtClean="0"/>
              <a:t>28.06.2025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29148-6736-4E65-A1B8-C91F153AFBB9}" type="slidenum">
              <a:rPr lang="tr-TR" smtClean="0"/>
              <a:t>‹#›</a:t>
            </a:fld>
            <a:endParaRPr lang="tr-TR"/>
          </a:p>
        </p:txBody>
      </p:sp>
    </p:spTree>
    <p:extLst>
      <p:ext uri="{BB962C8B-B14F-4D97-AF65-F5344CB8AC3E}">
        <p14:creationId xmlns:p14="http://schemas.microsoft.com/office/powerpoint/2010/main" val="137129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0F29148-6736-4E65-A1B8-C91F153AFBB9}" type="slidenum">
              <a:rPr lang="tr-TR" smtClean="0"/>
              <a:t>16</a:t>
            </a:fld>
            <a:endParaRPr lang="tr-TR"/>
          </a:p>
        </p:txBody>
      </p:sp>
    </p:spTree>
    <p:extLst>
      <p:ext uri="{BB962C8B-B14F-4D97-AF65-F5344CB8AC3E}">
        <p14:creationId xmlns:p14="http://schemas.microsoft.com/office/powerpoint/2010/main" val="233469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DD6D8F8-E6B0-4834-B003-0B129D6151D2}" type="slidenum">
              <a:rPr lang="tr-TR" smtClean="0"/>
              <a:t>31</a:t>
            </a:fld>
            <a:endParaRPr lang="tr-TR"/>
          </a:p>
        </p:txBody>
      </p:sp>
    </p:spTree>
    <p:extLst>
      <p:ext uri="{BB962C8B-B14F-4D97-AF65-F5344CB8AC3E}">
        <p14:creationId xmlns:p14="http://schemas.microsoft.com/office/powerpoint/2010/main" val="273584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0F29148-6736-4E65-A1B8-C91F153AFBB9}" type="slidenum">
              <a:rPr lang="tr-TR" smtClean="0"/>
              <a:t>40</a:t>
            </a:fld>
            <a:endParaRPr lang="tr-TR"/>
          </a:p>
        </p:txBody>
      </p:sp>
    </p:spTree>
    <p:extLst>
      <p:ext uri="{BB962C8B-B14F-4D97-AF65-F5344CB8AC3E}">
        <p14:creationId xmlns:p14="http://schemas.microsoft.com/office/powerpoint/2010/main" val="72856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34307B-1CE6-B6FC-4097-2935F76CF65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767CCEF-9820-AEC3-7049-DDDD0EC26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39BE967-905C-3DAB-6910-D239BC98C6FE}"/>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5" name="Alt Bilgi Yer Tutucusu 4">
            <a:extLst>
              <a:ext uri="{FF2B5EF4-FFF2-40B4-BE49-F238E27FC236}">
                <a16:creationId xmlns:a16="http://schemas.microsoft.com/office/drawing/2014/main" id="{CFD9313F-5260-8DC4-59A6-A56BDA89B4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E0E96C4-DF97-65A7-E22B-82220A5320D2}"/>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344482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6F5AEB-A32F-EA74-AB40-0D698B71907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4C526EC-AD55-E77E-A90D-758224FF635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F373AC9-30AC-BBF5-A077-63C46637A8DF}"/>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5" name="Alt Bilgi Yer Tutucusu 4">
            <a:extLst>
              <a:ext uri="{FF2B5EF4-FFF2-40B4-BE49-F238E27FC236}">
                <a16:creationId xmlns:a16="http://schemas.microsoft.com/office/drawing/2014/main" id="{5D232318-3659-8E6B-EA34-AEF8059BAA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C3CCB04-48CE-B2E5-DB31-7AA718302ADA}"/>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3300248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7B9805E-E376-7DD6-5645-A9F7440CAE9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2F208EE-8006-7874-A996-AC8B68F3A7A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0DDD0F6-AD1A-93F0-7DE8-AC83D47E773F}"/>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5" name="Alt Bilgi Yer Tutucusu 4">
            <a:extLst>
              <a:ext uri="{FF2B5EF4-FFF2-40B4-BE49-F238E27FC236}">
                <a16:creationId xmlns:a16="http://schemas.microsoft.com/office/drawing/2014/main" id="{E646F9EB-5151-6B7D-F435-F4F4C33C914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27E08AA-07D3-C818-25CE-2F35337C37B4}"/>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344606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6CC5BD-71CE-E8B7-A060-75CB82DF640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B08136B-2755-3C37-CAA2-DBDDFC702F9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1FB44CC-5CE5-7EB0-CC4B-088B31751AF3}"/>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5" name="Alt Bilgi Yer Tutucusu 4">
            <a:extLst>
              <a:ext uri="{FF2B5EF4-FFF2-40B4-BE49-F238E27FC236}">
                <a16:creationId xmlns:a16="http://schemas.microsoft.com/office/drawing/2014/main" id="{208AE23D-687F-364C-3F97-6A2C4FCA2B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9AC9866-D183-4AD9-D773-DAB059C37055}"/>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373651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C24B4A-7EC6-7B98-56AA-DCEFDDD7F48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740ED5A-7FDB-E193-35AA-44DAD8393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18CF523-970A-CAAD-542D-9448D129EB8F}"/>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5" name="Alt Bilgi Yer Tutucusu 4">
            <a:extLst>
              <a:ext uri="{FF2B5EF4-FFF2-40B4-BE49-F238E27FC236}">
                <a16:creationId xmlns:a16="http://schemas.microsoft.com/office/drawing/2014/main" id="{62B02B4A-7B5A-42D9-F634-F1261ECBF89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F9EEBE9-B567-44CE-E9AD-02DC73809128}"/>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277729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F16869-EC6C-D3AC-F2BB-8C2AD5B0C80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4604355-998E-F92C-BAC6-35FD623AFD3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CEA7BBB-05A8-A546-60BF-551A1FED356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B6CA6DD-A607-4002-47C8-CE5620470CE5}"/>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6" name="Alt Bilgi Yer Tutucusu 5">
            <a:extLst>
              <a:ext uri="{FF2B5EF4-FFF2-40B4-BE49-F238E27FC236}">
                <a16:creationId xmlns:a16="http://schemas.microsoft.com/office/drawing/2014/main" id="{5CA205DC-01E8-B03A-00B5-2AD364E632F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14F3499-3ED2-DDB2-BD4F-250D29B9BE92}"/>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250038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17C6D3-0D3B-C58B-8BDF-9F48D4B046F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CF06228-1163-B67A-E2F7-BDBB7E1F44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715E8A2-1887-1AB0-B5C4-671ED548A43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127B610-46DF-7F79-58A4-C43FB5ED3C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FC39F96-A295-F211-880E-19C1FE7923C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1CAC913-1429-3D28-BDBD-BF63C53E1077}"/>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8" name="Alt Bilgi Yer Tutucusu 7">
            <a:extLst>
              <a:ext uri="{FF2B5EF4-FFF2-40B4-BE49-F238E27FC236}">
                <a16:creationId xmlns:a16="http://schemas.microsoft.com/office/drawing/2014/main" id="{4901B767-2D4A-4D16-D6C4-8A659B6FEB73}"/>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C912326-1887-C856-B9EA-513224D3E150}"/>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185537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136A73-F30D-C3E1-2730-8416380C6E8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CFDA6CD-0972-C228-7708-73624CC3EEA2}"/>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4" name="Alt Bilgi Yer Tutucusu 3">
            <a:extLst>
              <a:ext uri="{FF2B5EF4-FFF2-40B4-BE49-F238E27FC236}">
                <a16:creationId xmlns:a16="http://schemas.microsoft.com/office/drawing/2014/main" id="{2BAE02BC-B365-F506-F695-1B190C343FD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F2789F3-E285-0DDF-1FFA-E64D355D6205}"/>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3059658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BB56B12-F79B-7545-391C-3910657A3AD3}"/>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3" name="Alt Bilgi Yer Tutucusu 2">
            <a:extLst>
              <a:ext uri="{FF2B5EF4-FFF2-40B4-BE49-F238E27FC236}">
                <a16:creationId xmlns:a16="http://schemas.microsoft.com/office/drawing/2014/main" id="{AF3E9E09-798A-1CA3-A3DC-F048B83870E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A7785B2-D1EB-9F08-E22E-4D799615610C}"/>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91098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D1D6AB-D505-CE8B-72C4-432607ACC2F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C271589-B043-F8A4-E522-2629537E4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4681FE4-1459-7A82-C8B8-03E6824D7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A81CDA4-4019-D2B2-5813-4099BCD7A51D}"/>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6" name="Alt Bilgi Yer Tutucusu 5">
            <a:extLst>
              <a:ext uri="{FF2B5EF4-FFF2-40B4-BE49-F238E27FC236}">
                <a16:creationId xmlns:a16="http://schemas.microsoft.com/office/drawing/2014/main" id="{D29BDD4B-DA0F-331D-69FF-3A8BDBA9332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E9A261A-D40A-E23C-2740-98ED922A08AB}"/>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223794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2D5689-AC88-55CB-64FB-CC60A454DA7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99A015C-DBCC-2204-2320-38BF96A52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FDFAA37-BE65-205B-1EDF-653C1443D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F9166E8-E5D5-8038-8A98-064334A6A5CC}"/>
              </a:ext>
            </a:extLst>
          </p:cNvPr>
          <p:cNvSpPr>
            <a:spLocks noGrp="1"/>
          </p:cNvSpPr>
          <p:nvPr>
            <p:ph type="dt" sz="half" idx="10"/>
          </p:nvPr>
        </p:nvSpPr>
        <p:spPr/>
        <p:txBody>
          <a:bodyPr/>
          <a:lstStyle/>
          <a:p>
            <a:fld id="{382BEB43-29DD-4623-B8D7-1C61B650E9B3}" type="datetimeFigureOut">
              <a:rPr lang="tr-TR" smtClean="0"/>
              <a:t>28.06.2025</a:t>
            </a:fld>
            <a:endParaRPr lang="tr-TR"/>
          </a:p>
        </p:txBody>
      </p:sp>
      <p:sp>
        <p:nvSpPr>
          <p:cNvPr id="6" name="Alt Bilgi Yer Tutucusu 5">
            <a:extLst>
              <a:ext uri="{FF2B5EF4-FFF2-40B4-BE49-F238E27FC236}">
                <a16:creationId xmlns:a16="http://schemas.microsoft.com/office/drawing/2014/main" id="{6754E925-800C-DED9-0D03-8AFD01D2CE2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732DF8E-103D-B484-9436-77A4D9572520}"/>
              </a:ext>
            </a:extLst>
          </p:cNvPr>
          <p:cNvSpPr>
            <a:spLocks noGrp="1"/>
          </p:cNvSpPr>
          <p:nvPr>
            <p:ph type="sldNum" sz="quarter" idx="12"/>
          </p:nvPr>
        </p:nvSpPr>
        <p:spPr/>
        <p:txBody>
          <a:bodyPr/>
          <a:lstStyle/>
          <a:p>
            <a:fld id="{4EBDC944-978B-437A-8183-6FD93B09081B}" type="slidenum">
              <a:rPr lang="tr-TR" smtClean="0"/>
              <a:t>‹#›</a:t>
            </a:fld>
            <a:endParaRPr lang="tr-TR"/>
          </a:p>
        </p:txBody>
      </p:sp>
    </p:spTree>
    <p:extLst>
      <p:ext uri="{BB962C8B-B14F-4D97-AF65-F5344CB8AC3E}">
        <p14:creationId xmlns:p14="http://schemas.microsoft.com/office/powerpoint/2010/main" val="49090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945C83B-EF26-93AA-1044-5F4A411B0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16D9960-7238-3667-F079-7ACB4DA8F8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B07DC1D-BBA5-3AF7-7DBF-A7B70F792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BEB43-29DD-4623-B8D7-1C61B650E9B3}" type="datetimeFigureOut">
              <a:rPr lang="tr-TR" smtClean="0"/>
              <a:t>28.06.2025</a:t>
            </a:fld>
            <a:endParaRPr lang="tr-TR"/>
          </a:p>
        </p:txBody>
      </p:sp>
      <p:sp>
        <p:nvSpPr>
          <p:cNvPr id="5" name="Alt Bilgi Yer Tutucusu 4">
            <a:extLst>
              <a:ext uri="{FF2B5EF4-FFF2-40B4-BE49-F238E27FC236}">
                <a16:creationId xmlns:a16="http://schemas.microsoft.com/office/drawing/2014/main" id="{67F7291C-B509-B494-2CBF-2640EACBA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F587429-8919-A6B1-37BF-90524D31B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DC944-978B-437A-8183-6FD93B09081B}" type="slidenum">
              <a:rPr lang="tr-TR" smtClean="0"/>
              <a:t>‹#›</a:t>
            </a:fld>
            <a:endParaRPr lang="tr-TR"/>
          </a:p>
        </p:txBody>
      </p:sp>
    </p:spTree>
    <p:extLst>
      <p:ext uri="{BB962C8B-B14F-4D97-AF65-F5344CB8AC3E}">
        <p14:creationId xmlns:p14="http://schemas.microsoft.com/office/powerpoint/2010/main" val="6720216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customXml" Target="../ink/ink8.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7.xml"/><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customXml" Target="../ink/ink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 Type="http://schemas.openxmlformats.org/officeDocument/2006/relationships/image" Target="../media/image46.png"/><Relationship Id="rId16"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jpg"/><Relationship Id="rId15" Type="http://schemas.openxmlformats.org/officeDocument/2006/relationships/image" Target="../media/image59.jp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image" Target="../media/image82.png"/><Relationship Id="rId5" Type="http://schemas.openxmlformats.org/officeDocument/2006/relationships/image" Target="../media/image76.jpg"/><Relationship Id="rId10" Type="http://schemas.openxmlformats.org/officeDocument/2006/relationships/image" Target="../media/image81.png"/><Relationship Id="rId4" Type="http://schemas.openxmlformats.org/officeDocument/2006/relationships/image" Target="../media/image75.jpg"/><Relationship Id="rId9" Type="http://schemas.openxmlformats.org/officeDocument/2006/relationships/image" Target="../media/image80.jp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8" Type="http://schemas.openxmlformats.org/officeDocument/2006/relationships/image" Target="../media/image102.jpg"/><Relationship Id="rId13" Type="http://schemas.openxmlformats.org/officeDocument/2006/relationships/image" Target="../media/image107.jpg"/><Relationship Id="rId3" Type="http://schemas.openxmlformats.org/officeDocument/2006/relationships/image" Target="../media/image97.jpg"/><Relationship Id="rId7" Type="http://schemas.openxmlformats.org/officeDocument/2006/relationships/image" Target="../media/image101.jpg"/><Relationship Id="rId12" Type="http://schemas.openxmlformats.org/officeDocument/2006/relationships/image" Target="../media/image106.jp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jpg"/><Relationship Id="rId11" Type="http://schemas.openxmlformats.org/officeDocument/2006/relationships/image" Target="../media/image105.jpg"/><Relationship Id="rId5" Type="http://schemas.openxmlformats.org/officeDocument/2006/relationships/image" Target="../media/image99.jpg"/><Relationship Id="rId10" Type="http://schemas.openxmlformats.org/officeDocument/2006/relationships/image" Target="../media/image104.jpg"/><Relationship Id="rId4" Type="http://schemas.openxmlformats.org/officeDocument/2006/relationships/image" Target="../media/image98.jpg"/><Relationship Id="rId9" Type="http://schemas.openxmlformats.org/officeDocument/2006/relationships/image" Target="../media/image103.jpg"/></Relationships>
</file>

<file path=ppt/slides/_rels/slide4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jp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50.png"/><Relationship Id="rId12" Type="http://schemas.openxmlformats.org/officeDocument/2006/relationships/customXml" Target="../ink/ink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7.png"/><Relationship Id="rId5" Type="http://schemas.openxmlformats.org/officeDocument/2006/relationships/image" Target="../media/image40.png"/><Relationship Id="rId1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png"/><Relationship Id="rId14" Type="http://schemas.openxmlformats.org/officeDocument/2006/relationships/customXml" Target="../ink/ink6.xml"/></Relationships>
</file>

<file path=ppt/slides/_rels/slide50.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122.png"/><Relationship Id="rId2" Type="http://schemas.openxmlformats.org/officeDocument/2006/relationships/image" Target="../media/image108.jp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11.jpg"/><Relationship Id="rId4" Type="http://schemas.openxmlformats.org/officeDocument/2006/relationships/image" Target="../media/image110.jp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sciencedirect.com/topics/medicine-and-dentistry/molecular-imaging" TargetMode="External"/><Relationship Id="rId2" Type="http://schemas.openxmlformats.org/officeDocument/2006/relationships/hyperlink" Target="https://www.sciencedirect.com/topics/medicine-and-dentistry/dosimetry" TargetMode="Externa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hyperlink" Target="https://www.sciencedirect.com/topics/medicine-and-dentistry/radionuclide-therapy" TargetMode="External"/><Relationship Id="rId4" Type="http://schemas.openxmlformats.org/officeDocument/2006/relationships/hyperlink" Target="https://www.sciencedirect.com/topics/medicine-and-dentistry/positron-emission-tomograph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F0F42A-14CE-ABCC-99CC-A947C2F1F74B}"/>
              </a:ext>
            </a:extLst>
          </p:cNvPr>
          <p:cNvSpPr>
            <a:spLocks noGrp="1"/>
          </p:cNvSpPr>
          <p:nvPr>
            <p:ph type="ctrTitle"/>
          </p:nvPr>
        </p:nvSpPr>
        <p:spPr>
          <a:xfrm>
            <a:off x="1333169" y="2563315"/>
            <a:ext cx="9144000" cy="2387600"/>
          </a:xfrm>
        </p:spPr>
        <p:txBody>
          <a:bodyPr/>
          <a:lstStyle/>
          <a:p>
            <a:r>
              <a:rPr lang="tr-TR" b="1" dirty="0"/>
              <a:t>Multipl </a:t>
            </a:r>
            <a:r>
              <a:rPr lang="tr-TR" b="1" dirty="0" err="1"/>
              <a:t>Myelomda</a:t>
            </a:r>
            <a:r>
              <a:rPr lang="tr-TR" b="1" dirty="0"/>
              <a:t> Görüntüleme Yöntemleri</a:t>
            </a:r>
          </a:p>
        </p:txBody>
      </p:sp>
      <p:sp>
        <p:nvSpPr>
          <p:cNvPr id="3" name="Alt Başlık 2">
            <a:extLst>
              <a:ext uri="{FF2B5EF4-FFF2-40B4-BE49-F238E27FC236}">
                <a16:creationId xmlns:a16="http://schemas.microsoft.com/office/drawing/2014/main" id="{5ACB498E-C483-CF80-2D4A-BF9224B0F2B3}"/>
              </a:ext>
            </a:extLst>
          </p:cNvPr>
          <p:cNvSpPr>
            <a:spLocks noGrp="1"/>
          </p:cNvSpPr>
          <p:nvPr>
            <p:ph type="subTitle" idx="1"/>
          </p:nvPr>
        </p:nvSpPr>
        <p:spPr>
          <a:xfrm>
            <a:off x="1420633" y="6020365"/>
            <a:ext cx="9144000" cy="543436"/>
          </a:xfrm>
        </p:spPr>
        <p:txBody>
          <a:bodyPr/>
          <a:lstStyle/>
          <a:p>
            <a:r>
              <a:rPr lang="tr-TR"/>
              <a:t>Dr</a:t>
            </a:r>
            <a:r>
              <a:rPr lang="tr-TR" dirty="0"/>
              <a:t> Yunus Güzel</a:t>
            </a:r>
          </a:p>
        </p:txBody>
      </p:sp>
      <p:pic>
        <p:nvPicPr>
          <p:cNvPr id="5" name="Resim 4">
            <a:extLst>
              <a:ext uri="{FF2B5EF4-FFF2-40B4-BE49-F238E27FC236}">
                <a16:creationId xmlns:a16="http://schemas.microsoft.com/office/drawing/2014/main" id="{8791F7F9-8836-E203-0F86-8695FD8E1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67" y="294199"/>
            <a:ext cx="11838866" cy="2269116"/>
          </a:xfrm>
          <a:prstGeom prst="rect">
            <a:avLst/>
          </a:prstGeom>
        </p:spPr>
      </p:pic>
    </p:spTree>
    <p:extLst>
      <p:ext uri="{BB962C8B-B14F-4D97-AF65-F5344CB8AC3E}">
        <p14:creationId xmlns:p14="http://schemas.microsoft.com/office/powerpoint/2010/main" val="3315501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D564C84A-4FC2-D711-5F91-EEFC927DBB6F}"/>
              </a:ext>
            </a:extLst>
          </p:cNvPr>
          <p:cNvPicPr>
            <a:picLocks noGrp="1" noChangeAspect="1"/>
          </p:cNvPicPr>
          <p:nvPr>
            <p:ph idx="1"/>
          </p:nvPr>
        </p:nvPicPr>
        <p:blipFill>
          <a:blip r:embed="rId2"/>
          <a:stretch>
            <a:fillRect/>
          </a:stretch>
        </p:blipFill>
        <p:spPr>
          <a:xfrm>
            <a:off x="109947" y="116093"/>
            <a:ext cx="4581323" cy="6224196"/>
          </a:xfrm>
        </p:spPr>
      </p:pic>
      <p:pic>
        <p:nvPicPr>
          <p:cNvPr id="9" name="Resim 8">
            <a:extLst>
              <a:ext uri="{FF2B5EF4-FFF2-40B4-BE49-F238E27FC236}">
                <a16:creationId xmlns:a16="http://schemas.microsoft.com/office/drawing/2014/main" id="{3D81491A-B009-B666-4C43-E51AAD4B6B7C}"/>
              </a:ext>
            </a:extLst>
          </p:cNvPr>
          <p:cNvPicPr>
            <a:picLocks noChangeAspect="1"/>
          </p:cNvPicPr>
          <p:nvPr/>
        </p:nvPicPr>
        <p:blipFill>
          <a:blip r:embed="rId3"/>
          <a:stretch>
            <a:fillRect/>
          </a:stretch>
        </p:blipFill>
        <p:spPr>
          <a:xfrm>
            <a:off x="7847502" y="116093"/>
            <a:ext cx="4344498" cy="6224196"/>
          </a:xfrm>
          <a:prstGeom prst="rect">
            <a:avLst/>
          </a:prstGeom>
        </p:spPr>
      </p:pic>
      <p:sp>
        <p:nvSpPr>
          <p:cNvPr id="11" name="Metin kutusu 10">
            <a:extLst>
              <a:ext uri="{FF2B5EF4-FFF2-40B4-BE49-F238E27FC236}">
                <a16:creationId xmlns:a16="http://schemas.microsoft.com/office/drawing/2014/main" id="{C5085947-C16B-468C-6BBE-8D270389F248}"/>
              </a:ext>
            </a:extLst>
          </p:cNvPr>
          <p:cNvSpPr txBox="1"/>
          <p:nvPr/>
        </p:nvSpPr>
        <p:spPr>
          <a:xfrm>
            <a:off x="109947" y="6428092"/>
            <a:ext cx="6265628" cy="230832"/>
          </a:xfrm>
          <a:prstGeom prst="rect">
            <a:avLst/>
          </a:prstGeom>
          <a:noFill/>
        </p:spPr>
        <p:txBody>
          <a:bodyPr wrap="square">
            <a:spAutoFit/>
          </a:bodyPr>
          <a:lstStyle/>
          <a:p>
            <a:r>
              <a:rPr lang="tr-TR" sz="900" b="0" i="0" dirty="0" err="1">
                <a:solidFill>
                  <a:srgbClr val="1B1B1B"/>
                </a:solidFill>
                <a:effectLst/>
                <a:latin typeface="Times New Roman" panose="02020603050405020304" pitchFamily="18" charset="0"/>
                <a:cs typeface="Times New Roman" panose="02020603050405020304" pitchFamily="18" charset="0"/>
              </a:rPr>
              <a:t>Pierro</a:t>
            </a:r>
            <a:r>
              <a:rPr lang="tr-TR" sz="900" b="0" i="0" dirty="0">
                <a:solidFill>
                  <a:srgbClr val="1B1B1B"/>
                </a:solidFill>
                <a:effectLst/>
                <a:latin typeface="Times New Roman" panose="02020603050405020304" pitchFamily="18" charset="0"/>
                <a:cs typeface="Times New Roman" panose="02020603050405020304" pitchFamily="18" charset="0"/>
              </a:rPr>
              <a:t> A, et </a:t>
            </a:r>
            <a:r>
              <a:rPr lang="tr-TR" sz="900" b="0" i="0" dirty="0" err="1">
                <a:solidFill>
                  <a:srgbClr val="1B1B1B"/>
                </a:solidFill>
                <a:effectLst/>
                <a:latin typeface="Times New Roman" panose="02020603050405020304" pitchFamily="18" charset="0"/>
                <a:cs typeface="Times New Roman" panose="02020603050405020304" pitchFamily="18" charset="0"/>
              </a:rPr>
              <a:t>alMultiple</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Myeloma</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Guidance</a:t>
            </a:r>
            <a:r>
              <a:rPr lang="tr-TR" sz="900" b="0" i="0" dirty="0">
                <a:solidFill>
                  <a:srgbClr val="1B1B1B"/>
                </a:solidFill>
                <a:effectLst/>
                <a:latin typeface="Times New Roman" panose="02020603050405020304" pitchFamily="18" charset="0"/>
                <a:cs typeface="Times New Roman" panose="02020603050405020304" pitchFamily="18" charset="0"/>
              </a:rPr>
              <a:t> in </a:t>
            </a:r>
            <a:r>
              <a:rPr lang="tr-TR" sz="900" b="0" i="0" dirty="0" err="1">
                <a:solidFill>
                  <a:srgbClr val="1B1B1B"/>
                </a:solidFill>
                <a:effectLst/>
                <a:latin typeface="Times New Roman" panose="02020603050405020304" pitchFamily="18" charset="0"/>
                <a:cs typeface="Times New Roman" panose="02020603050405020304" pitchFamily="18" charset="0"/>
              </a:rPr>
              <a:t>Performing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Observing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and</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Interpreting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the</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Imaging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Findings</a:t>
            </a:r>
            <a:r>
              <a:rPr lang="tr-TR" sz="900" b="0" i="0" dirty="0">
                <a:solidFill>
                  <a:srgbClr val="1B1B1B"/>
                </a:solidFill>
                <a:effectLst/>
                <a:latin typeface="Times New Roman" panose="02020603050405020304" pitchFamily="18" charset="0"/>
                <a:cs typeface="Times New Roman" panose="02020603050405020304" pitchFamily="18" charset="0"/>
              </a:rPr>
              <a:t>. 2021</a:t>
            </a:r>
            <a:endParaRPr lang="tr-TR" sz="900" dirty="0">
              <a:latin typeface="Times New Roman" panose="02020603050405020304" pitchFamily="18" charset="0"/>
              <a:cs typeface="Times New Roman" panose="02020603050405020304" pitchFamily="18" charset="0"/>
            </a:endParaRPr>
          </a:p>
        </p:txBody>
      </p:sp>
      <p:sp>
        <p:nvSpPr>
          <p:cNvPr id="2" name="Metin kutusu 1">
            <a:extLst>
              <a:ext uri="{FF2B5EF4-FFF2-40B4-BE49-F238E27FC236}">
                <a16:creationId xmlns:a16="http://schemas.microsoft.com/office/drawing/2014/main" id="{7785BDD2-FD63-8EC3-7159-6C277A343FF0}"/>
              </a:ext>
            </a:extLst>
          </p:cNvPr>
          <p:cNvSpPr txBox="1"/>
          <p:nvPr/>
        </p:nvSpPr>
        <p:spPr>
          <a:xfrm>
            <a:off x="4802370" y="811032"/>
            <a:ext cx="2934031" cy="707886"/>
          </a:xfrm>
          <a:prstGeom prst="rect">
            <a:avLst/>
          </a:prstGeom>
          <a:noFill/>
        </p:spPr>
        <p:txBody>
          <a:bodyPr wrap="square" rtlCol="0">
            <a:spAutoFit/>
          </a:bodyPr>
          <a:lstStyle/>
          <a:p>
            <a:pPr algn="ctr"/>
            <a:r>
              <a:rPr lang="tr-TR" sz="2000" dirty="0"/>
              <a:t>sklerotik kenar içermeyen </a:t>
            </a:r>
            <a:r>
              <a:rPr lang="tr-TR" sz="2000" dirty="0" err="1"/>
              <a:t>litik</a:t>
            </a:r>
            <a:r>
              <a:rPr lang="tr-TR" sz="2000" dirty="0"/>
              <a:t> lezyonlar! </a:t>
            </a:r>
          </a:p>
        </p:txBody>
      </p:sp>
      <p:sp>
        <p:nvSpPr>
          <p:cNvPr id="3" name="Metin kutusu 2">
            <a:extLst>
              <a:ext uri="{FF2B5EF4-FFF2-40B4-BE49-F238E27FC236}">
                <a16:creationId xmlns:a16="http://schemas.microsoft.com/office/drawing/2014/main" id="{AEAB9FC3-EEAA-CB8F-7BF5-B4DD3F2FB8A2}"/>
              </a:ext>
            </a:extLst>
          </p:cNvPr>
          <p:cNvSpPr txBox="1"/>
          <p:nvPr/>
        </p:nvSpPr>
        <p:spPr>
          <a:xfrm>
            <a:off x="4857920" y="2273114"/>
            <a:ext cx="2934031" cy="2308324"/>
          </a:xfrm>
          <a:prstGeom prst="rect">
            <a:avLst/>
          </a:prstGeom>
          <a:noFill/>
        </p:spPr>
        <p:txBody>
          <a:bodyPr wrap="square" rtlCol="0">
            <a:spAutoFit/>
          </a:bodyPr>
          <a:lstStyle/>
          <a:p>
            <a:r>
              <a:rPr lang="tr-TR" sz="1200" dirty="0">
                <a:solidFill>
                  <a:srgbClr val="FF0000"/>
                </a:solidFill>
              </a:rPr>
              <a:t>Tuzaklar:</a:t>
            </a:r>
          </a:p>
          <a:p>
            <a:r>
              <a:rPr lang="tr-TR" sz="1200" dirty="0">
                <a:solidFill>
                  <a:srgbClr val="FF0000"/>
                </a:solidFill>
              </a:rPr>
              <a:t>- </a:t>
            </a:r>
            <a:r>
              <a:rPr lang="tr-TR" sz="1200" dirty="0"/>
              <a:t>osteoporozu olan hastalardaki seyrelen </a:t>
            </a:r>
            <a:r>
              <a:rPr lang="tr-TR" sz="1200" dirty="0" err="1"/>
              <a:t>trabeküllerden</a:t>
            </a:r>
            <a:r>
              <a:rPr lang="tr-TR" sz="1200" dirty="0"/>
              <a:t> ayırt etmek zor olabilir(deneyim!)</a:t>
            </a:r>
          </a:p>
          <a:p>
            <a:endParaRPr lang="tr-TR" sz="1200" dirty="0"/>
          </a:p>
          <a:p>
            <a:endParaRPr lang="tr-TR" sz="1200" dirty="0"/>
          </a:p>
          <a:p>
            <a:r>
              <a:rPr lang="tr-TR" sz="1200" dirty="0">
                <a:solidFill>
                  <a:srgbClr val="FF0000"/>
                </a:solidFill>
              </a:rPr>
              <a:t>-</a:t>
            </a:r>
            <a:r>
              <a:rPr lang="tr-TR" sz="1200" dirty="0"/>
              <a:t> bir lezyonun kemiğin büyük bölümünü tutması durumunda kalan kemik kirişlerine binen stres nedeniyle periferik sklerotik sınırlar görülebilir!</a:t>
            </a:r>
          </a:p>
          <a:p>
            <a:pPr marL="171450" indent="-171450">
              <a:buFontTx/>
              <a:buChar char="-"/>
            </a:pPr>
            <a:endParaRPr lang="tr-TR" sz="1200" dirty="0"/>
          </a:p>
          <a:p>
            <a:endParaRPr lang="tr-TR" sz="1200" dirty="0"/>
          </a:p>
        </p:txBody>
      </p:sp>
    </p:spTree>
    <p:extLst>
      <p:ext uri="{BB962C8B-B14F-4D97-AF65-F5344CB8AC3E}">
        <p14:creationId xmlns:p14="http://schemas.microsoft.com/office/powerpoint/2010/main" val="356907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00B8530-40E8-C1EC-A606-0BD17E1E2B5B}"/>
              </a:ext>
            </a:extLst>
          </p:cNvPr>
          <p:cNvSpPr>
            <a:spLocks noGrp="1"/>
          </p:cNvSpPr>
          <p:nvPr>
            <p:ph idx="1"/>
          </p:nvPr>
        </p:nvSpPr>
        <p:spPr>
          <a:xfrm>
            <a:off x="734833" y="2067338"/>
            <a:ext cx="6763248" cy="3219077"/>
          </a:xfrm>
        </p:spPr>
        <p:txBody>
          <a:bodyPr>
            <a:normAutofit/>
          </a:bodyPr>
          <a:lstStyle/>
          <a:p>
            <a:r>
              <a:rPr lang="tr-TR" sz="2000" dirty="0">
                <a:solidFill>
                  <a:srgbClr val="FF0000"/>
                </a:solidFill>
                <a:latin typeface="+mj-lt"/>
                <a:cs typeface="Times New Roman" panose="02020603050405020304" pitchFamily="18" charset="0"/>
              </a:rPr>
              <a:t>Çeşitli </a:t>
            </a:r>
            <a:r>
              <a:rPr lang="en-US" sz="2000" dirty="0" err="1">
                <a:solidFill>
                  <a:srgbClr val="FF0000"/>
                </a:solidFill>
                <a:latin typeface="+mj-lt"/>
                <a:cs typeface="Times New Roman" panose="02020603050405020304" pitchFamily="18" charset="0"/>
              </a:rPr>
              <a:t>algoritmala</a:t>
            </a:r>
            <a:r>
              <a:rPr lang="tr-TR" sz="2000" dirty="0">
                <a:solidFill>
                  <a:srgbClr val="FF0000"/>
                </a:solidFill>
                <a:latin typeface="+mj-lt"/>
                <a:cs typeface="Times New Roman" panose="02020603050405020304" pitchFamily="18" charset="0"/>
              </a:rPr>
              <a:t>r ile </a:t>
            </a:r>
            <a:r>
              <a:rPr lang="en-US" sz="2000" dirty="0" err="1">
                <a:latin typeface="+mj-lt"/>
                <a:cs typeface="Times New Roman" panose="02020603050405020304" pitchFamily="18" charset="0"/>
              </a:rPr>
              <a:t>kemik</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iliği</a:t>
            </a:r>
            <a:r>
              <a:rPr lang="tr-TR" sz="2000" dirty="0" err="1">
                <a:latin typeface="+mj-lt"/>
                <a:cs typeface="Times New Roman" panose="02020603050405020304" pitchFamily="18" charset="0"/>
              </a:rPr>
              <a:t>ndeki</a:t>
            </a:r>
            <a:r>
              <a:rPr lang="tr-TR" sz="2000" dirty="0">
                <a:latin typeface="+mj-lt"/>
                <a:cs typeface="Times New Roman" panose="02020603050405020304" pitchFamily="18" charset="0"/>
              </a:rPr>
              <a:t> </a:t>
            </a:r>
            <a:r>
              <a:rPr lang="en-US" sz="2000" dirty="0" err="1">
                <a:latin typeface="+mj-lt"/>
                <a:cs typeface="Times New Roman" panose="02020603050405020304" pitchFamily="18" charset="0"/>
              </a:rPr>
              <a:t>fokal</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ve</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diffüz</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miyelom</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birikintileri</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değerlendiril</a:t>
            </a:r>
            <a:r>
              <a:rPr lang="tr-TR" sz="2000" dirty="0" err="1">
                <a:latin typeface="+mj-lt"/>
                <a:cs typeface="Times New Roman" panose="02020603050405020304" pitchFamily="18" charset="0"/>
              </a:rPr>
              <a:t>ebilir</a:t>
            </a:r>
            <a:endParaRPr lang="tr-TR" sz="2000" dirty="0">
              <a:latin typeface="+mj-lt"/>
              <a:cs typeface="Times New Roman" panose="02020603050405020304" pitchFamily="18" charset="0"/>
            </a:endParaRPr>
          </a:p>
          <a:p>
            <a:pPr marL="0" indent="0">
              <a:buNone/>
            </a:pPr>
            <a:endParaRPr lang="tr-TR" sz="2000" dirty="0">
              <a:latin typeface="+mj-lt"/>
              <a:cs typeface="Times New Roman" panose="02020603050405020304" pitchFamily="18" charset="0"/>
            </a:endParaRPr>
          </a:p>
          <a:p>
            <a:r>
              <a:rPr lang="tr-TR" sz="2000" dirty="0">
                <a:latin typeface="+mj-lt"/>
                <a:cs typeface="Times New Roman" panose="02020603050405020304" pitchFamily="18" charset="0"/>
              </a:rPr>
              <a:t>Raporda belirtilmelidir</a:t>
            </a:r>
          </a:p>
          <a:p>
            <a:endParaRPr lang="tr-TR" sz="2000" b="1" dirty="0">
              <a:latin typeface="+mj-lt"/>
              <a:cs typeface="Times New Roman" panose="02020603050405020304" pitchFamily="18" charset="0"/>
            </a:endParaRPr>
          </a:p>
          <a:p>
            <a:r>
              <a:rPr lang="tr-TR" sz="2000" b="1" dirty="0">
                <a:latin typeface="+mj-lt"/>
                <a:cs typeface="Times New Roman" panose="02020603050405020304" pitchFamily="18" charset="0"/>
              </a:rPr>
              <a:t>TV-MRI ile ileri değerlendirme önerisi</a:t>
            </a:r>
            <a:r>
              <a:rPr lang="tr-TR" sz="2000" dirty="0">
                <a:latin typeface="+mj-lt"/>
                <a:cs typeface="Times New Roman" panose="02020603050405020304" pitchFamily="18" charset="0"/>
              </a:rPr>
              <a:t> yer almalıdır (yoksa PET/BT) .</a:t>
            </a:r>
          </a:p>
          <a:p>
            <a:endParaRPr lang="tr-TR" sz="2400" dirty="0"/>
          </a:p>
        </p:txBody>
      </p:sp>
      <p:pic>
        <p:nvPicPr>
          <p:cNvPr id="4" name="Resim 3">
            <a:extLst>
              <a:ext uri="{FF2B5EF4-FFF2-40B4-BE49-F238E27FC236}">
                <a16:creationId xmlns:a16="http://schemas.microsoft.com/office/drawing/2014/main" id="{8E0507DE-099C-D858-F636-88D8544990FE}"/>
              </a:ext>
            </a:extLst>
          </p:cNvPr>
          <p:cNvPicPr>
            <a:picLocks noChangeAspect="1"/>
          </p:cNvPicPr>
          <p:nvPr/>
        </p:nvPicPr>
        <p:blipFill>
          <a:blip r:embed="rId2"/>
          <a:stretch>
            <a:fillRect/>
          </a:stretch>
        </p:blipFill>
        <p:spPr>
          <a:xfrm>
            <a:off x="7696200" y="92228"/>
            <a:ext cx="4495800" cy="6324600"/>
          </a:xfrm>
          <a:prstGeom prst="rect">
            <a:avLst/>
          </a:prstGeom>
        </p:spPr>
      </p:pic>
      <p:sp>
        <p:nvSpPr>
          <p:cNvPr id="5" name="Metin kutusu 4">
            <a:extLst>
              <a:ext uri="{FF2B5EF4-FFF2-40B4-BE49-F238E27FC236}">
                <a16:creationId xmlns:a16="http://schemas.microsoft.com/office/drawing/2014/main" id="{5796C217-E8BF-281D-232A-7E2CB1731BDA}"/>
              </a:ext>
            </a:extLst>
          </p:cNvPr>
          <p:cNvSpPr txBox="1"/>
          <p:nvPr/>
        </p:nvSpPr>
        <p:spPr>
          <a:xfrm>
            <a:off x="109947" y="6428092"/>
            <a:ext cx="6265628" cy="230832"/>
          </a:xfrm>
          <a:prstGeom prst="rect">
            <a:avLst/>
          </a:prstGeom>
          <a:noFill/>
        </p:spPr>
        <p:txBody>
          <a:bodyPr wrap="square">
            <a:spAutoFit/>
          </a:bodyPr>
          <a:lstStyle/>
          <a:p>
            <a:r>
              <a:rPr lang="tr-TR" sz="900" b="0" i="0" dirty="0" err="1">
                <a:solidFill>
                  <a:srgbClr val="1B1B1B"/>
                </a:solidFill>
                <a:effectLst/>
                <a:latin typeface="Times New Roman" panose="02020603050405020304" pitchFamily="18" charset="0"/>
                <a:cs typeface="Times New Roman" panose="02020603050405020304" pitchFamily="18" charset="0"/>
              </a:rPr>
              <a:t>Pierro</a:t>
            </a:r>
            <a:r>
              <a:rPr lang="tr-TR" sz="900" b="0" i="0" dirty="0">
                <a:solidFill>
                  <a:srgbClr val="1B1B1B"/>
                </a:solidFill>
                <a:effectLst/>
                <a:latin typeface="Times New Roman" panose="02020603050405020304" pitchFamily="18" charset="0"/>
                <a:cs typeface="Times New Roman" panose="02020603050405020304" pitchFamily="18" charset="0"/>
              </a:rPr>
              <a:t> A, et </a:t>
            </a:r>
            <a:r>
              <a:rPr lang="tr-TR" sz="900" b="0" i="0" dirty="0" err="1">
                <a:solidFill>
                  <a:srgbClr val="1B1B1B"/>
                </a:solidFill>
                <a:effectLst/>
                <a:latin typeface="Times New Roman" panose="02020603050405020304" pitchFamily="18" charset="0"/>
                <a:cs typeface="Times New Roman" panose="02020603050405020304" pitchFamily="18" charset="0"/>
              </a:rPr>
              <a:t>alMultiple</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Myeloma</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Guidance</a:t>
            </a:r>
            <a:r>
              <a:rPr lang="tr-TR" sz="900" b="0" i="0" dirty="0">
                <a:solidFill>
                  <a:srgbClr val="1B1B1B"/>
                </a:solidFill>
                <a:effectLst/>
                <a:latin typeface="Times New Roman" panose="02020603050405020304" pitchFamily="18" charset="0"/>
                <a:cs typeface="Times New Roman" panose="02020603050405020304" pitchFamily="18" charset="0"/>
              </a:rPr>
              <a:t> in </a:t>
            </a:r>
            <a:r>
              <a:rPr lang="tr-TR" sz="900" b="0" i="0" dirty="0" err="1">
                <a:solidFill>
                  <a:srgbClr val="1B1B1B"/>
                </a:solidFill>
                <a:effectLst/>
                <a:latin typeface="Times New Roman" panose="02020603050405020304" pitchFamily="18" charset="0"/>
                <a:cs typeface="Times New Roman" panose="02020603050405020304" pitchFamily="18" charset="0"/>
              </a:rPr>
              <a:t>Performing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Observing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and</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Interpreting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the</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Imaging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Findings</a:t>
            </a:r>
            <a:r>
              <a:rPr lang="tr-TR" sz="900" b="0" i="0" dirty="0">
                <a:solidFill>
                  <a:srgbClr val="1B1B1B"/>
                </a:solidFill>
                <a:effectLst/>
                <a:latin typeface="Times New Roman" panose="02020603050405020304" pitchFamily="18" charset="0"/>
                <a:cs typeface="Times New Roman" panose="02020603050405020304" pitchFamily="18" charset="0"/>
              </a:rPr>
              <a:t>. 2021</a:t>
            </a:r>
            <a:endParaRPr lang="tr-TR" sz="900" dirty="0">
              <a:latin typeface="Times New Roman" panose="02020603050405020304" pitchFamily="18" charset="0"/>
              <a:cs typeface="Times New Roman" panose="02020603050405020304" pitchFamily="18" charset="0"/>
            </a:endParaRPr>
          </a:p>
        </p:txBody>
      </p:sp>
      <p:sp>
        <p:nvSpPr>
          <p:cNvPr id="6" name="Başlık 1">
            <a:extLst>
              <a:ext uri="{FF2B5EF4-FFF2-40B4-BE49-F238E27FC236}">
                <a16:creationId xmlns:a16="http://schemas.microsoft.com/office/drawing/2014/main" id="{7B385976-69EE-B43A-B38C-48DFA53ADF21}"/>
              </a:ext>
            </a:extLst>
          </p:cNvPr>
          <p:cNvSpPr txBox="1">
            <a:spLocks/>
          </p:cNvSpPr>
          <p:nvPr/>
        </p:nvSpPr>
        <p:spPr>
          <a:xfrm>
            <a:off x="6957391" y="6324600"/>
            <a:ext cx="5573201" cy="533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400">
                <a:latin typeface="Times New Roman" panose="02020603050405020304" pitchFamily="18" charset="0"/>
                <a:cs typeface="Times New Roman" panose="02020603050405020304" pitchFamily="18" charset="0"/>
              </a:rPr>
              <a:t>Multiplanar rekonstrüksiyon ile kemik iliğindeki infiltrasyon desenleri</a:t>
            </a:r>
            <a:endParaRPr lang="tr-TR" sz="1400" dirty="0">
              <a:latin typeface="Times New Roman" panose="02020603050405020304" pitchFamily="18" charset="0"/>
              <a:cs typeface="Times New Roman" panose="02020603050405020304" pitchFamily="18" charset="0"/>
            </a:endParaRPr>
          </a:p>
        </p:txBody>
      </p:sp>
      <p:sp>
        <p:nvSpPr>
          <p:cNvPr id="2" name="Başlık 1">
            <a:extLst>
              <a:ext uri="{FF2B5EF4-FFF2-40B4-BE49-F238E27FC236}">
                <a16:creationId xmlns:a16="http://schemas.microsoft.com/office/drawing/2014/main" id="{281FA680-D269-2DDC-A708-4C1841B697DE}"/>
              </a:ext>
            </a:extLst>
          </p:cNvPr>
          <p:cNvSpPr>
            <a:spLocks noGrp="1"/>
          </p:cNvSpPr>
          <p:nvPr>
            <p:ph type="title"/>
          </p:nvPr>
        </p:nvSpPr>
        <p:spPr>
          <a:xfrm>
            <a:off x="4969565" y="441172"/>
            <a:ext cx="2726635" cy="490041"/>
          </a:xfrm>
        </p:spPr>
        <p:txBody>
          <a:bodyPr>
            <a:normAutofit/>
          </a:bodyPr>
          <a:lstStyle/>
          <a:p>
            <a:r>
              <a:rPr lang="tr-TR" sz="2000" dirty="0"/>
              <a:t>Yumuşak doku penceresi</a:t>
            </a:r>
          </a:p>
        </p:txBody>
      </p:sp>
    </p:spTree>
    <p:extLst>
      <p:ext uri="{BB962C8B-B14F-4D97-AF65-F5344CB8AC3E}">
        <p14:creationId xmlns:p14="http://schemas.microsoft.com/office/powerpoint/2010/main" val="1773455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6F03E7-ADB0-9682-1FFC-C91E84F289B8}"/>
              </a:ext>
            </a:extLst>
          </p:cNvPr>
          <p:cNvSpPr>
            <a:spLocks noGrp="1"/>
          </p:cNvSpPr>
          <p:nvPr>
            <p:ph type="title"/>
          </p:nvPr>
        </p:nvSpPr>
        <p:spPr>
          <a:xfrm>
            <a:off x="8057985" y="572494"/>
            <a:ext cx="1960659" cy="490041"/>
          </a:xfrm>
        </p:spPr>
        <p:txBody>
          <a:bodyPr>
            <a:normAutofit/>
          </a:bodyPr>
          <a:lstStyle/>
          <a:p>
            <a:r>
              <a:rPr lang="tr-TR" sz="2000" dirty="0"/>
              <a:t>Kemik penceresi</a:t>
            </a:r>
          </a:p>
        </p:txBody>
      </p:sp>
      <p:sp>
        <p:nvSpPr>
          <p:cNvPr id="3" name="İçerik Yer Tutucusu 2">
            <a:extLst>
              <a:ext uri="{FF2B5EF4-FFF2-40B4-BE49-F238E27FC236}">
                <a16:creationId xmlns:a16="http://schemas.microsoft.com/office/drawing/2014/main" id="{5C6AFEEC-BAC7-043A-5D5D-51A9B5BE0CB0}"/>
              </a:ext>
            </a:extLst>
          </p:cNvPr>
          <p:cNvSpPr>
            <a:spLocks noGrp="1"/>
          </p:cNvSpPr>
          <p:nvPr>
            <p:ph idx="1"/>
          </p:nvPr>
        </p:nvSpPr>
        <p:spPr>
          <a:xfrm>
            <a:off x="838200" y="1825625"/>
            <a:ext cx="5257800" cy="4351338"/>
          </a:xfrm>
        </p:spPr>
        <p:txBody>
          <a:bodyPr/>
          <a:lstStyle/>
          <a:p>
            <a:r>
              <a:rPr lang="tr-TR" sz="2000" dirty="0"/>
              <a:t>Normal koronal görünüm</a:t>
            </a:r>
          </a:p>
          <a:p>
            <a:endParaRPr lang="tr-TR" sz="2000" dirty="0"/>
          </a:p>
          <a:p>
            <a:r>
              <a:rPr lang="tr-TR" sz="2000" dirty="0">
                <a:solidFill>
                  <a:srgbClr val="FF0000"/>
                </a:solidFill>
              </a:rPr>
              <a:t>Kemik pencerede: </a:t>
            </a:r>
            <a:r>
              <a:rPr lang="tr-TR" sz="2000" dirty="0" err="1"/>
              <a:t>Osteolitik</a:t>
            </a:r>
            <a:r>
              <a:rPr lang="tr-TR" sz="2000" dirty="0"/>
              <a:t> lezyon ve </a:t>
            </a:r>
            <a:r>
              <a:rPr lang="tr-TR" sz="2000" dirty="0" err="1"/>
              <a:t>endosteal</a:t>
            </a:r>
            <a:r>
              <a:rPr lang="tr-TR" sz="2000" dirty="0"/>
              <a:t> taraklanma</a:t>
            </a:r>
          </a:p>
          <a:p>
            <a:endParaRPr lang="tr-TR" sz="2000" dirty="0"/>
          </a:p>
          <a:p>
            <a:r>
              <a:rPr lang="tr-TR" sz="2000" dirty="0">
                <a:solidFill>
                  <a:srgbClr val="FF0000"/>
                </a:solidFill>
              </a:rPr>
              <a:t>Yumuşak doku penceresinde: </a:t>
            </a:r>
            <a:r>
              <a:rPr lang="tr-TR" sz="2000" dirty="0"/>
              <a:t>Kemik iliğinde fokal ve </a:t>
            </a:r>
            <a:r>
              <a:rPr lang="tr-TR" sz="2000" dirty="0" err="1"/>
              <a:t>diffüz</a:t>
            </a:r>
            <a:r>
              <a:rPr lang="tr-TR" sz="2000" dirty="0"/>
              <a:t> </a:t>
            </a:r>
            <a:r>
              <a:rPr lang="tr-TR" sz="2000" dirty="0" err="1"/>
              <a:t>hiperdens</a:t>
            </a:r>
            <a:r>
              <a:rPr lang="tr-TR" sz="2000" dirty="0"/>
              <a:t> depozitler</a:t>
            </a:r>
          </a:p>
          <a:p>
            <a:endParaRPr lang="tr-TR" dirty="0"/>
          </a:p>
          <a:p>
            <a:endParaRPr lang="tr-TR" dirty="0"/>
          </a:p>
        </p:txBody>
      </p:sp>
      <p:pic>
        <p:nvPicPr>
          <p:cNvPr id="7" name="Resim 6">
            <a:extLst>
              <a:ext uri="{FF2B5EF4-FFF2-40B4-BE49-F238E27FC236}">
                <a16:creationId xmlns:a16="http://schemas.microsoft.com/office/drawing/2014/main" id="{E239B556-DD29-E579-6D57-09D84A05CF0F}"/>
              </a:ext>
            </a:extLst>
          </p:cNvPr>
          <p:cNvPicPr>
            <a:picLocks noChangeAspect="1"/>
          </p:cNvPicPr>
          <p:nvPr/>
        </p:nvPicPr>
        <p:blipFill>
          <a:blip r:embed="rId2"/>
          <a:stretch>
            <a:fillRect/>
          </a:stretch>
        </p:blipFill>
        <p:spPr>
          <a:xfrm>
            <a:off x="6600825" y="1238083"/>
            <a:ext cx="4752975" cy="5305425"/>
          </a:xfrm>
          <a:prstGeom prst="rect">
            <a:avLst/>
          </a:prstGeom>
        </p:spPr>
      </p:pic>
      <p:sp>
        <p:nvSpPr>
          <p:cNvPr id="8" name="Metin kutusu 7">
            <a:extLst>
              <a:ext uri="{FF2B5EF4-FFF2-40B4-BE49-F238E27FC236}">
                <a16:creationId xmlns:a16="http://schemas.microsoft.com/office/drawing/2014/main" id="{C8FE6868-8188-589C-3B76-CA8A86B40CDC}"/>
              </a:ext>
            </a:extLst>
          </p:cNvPr>
          <p:cNvSpPr txBox="1"/>
          <p:nvPr/>
        </p:nvSpPr>
        <p:spPr>
          <a:xfrm>
            <a:off x="109947" y="6428092"/>
            <a:ext cx="6265628" cy="230832"/>
          </a:xfrm>
          <a:prstGeom prst="rect">
            <a:avLst/>
          </a:prstGeom>
          <a:noFill/>
        </p:spPr>
        <p:txBody>
          <a:bodyPr wrap="square">
            <a:spAutoFit/>
          </a:bodyPr>
          <a:lstStyle/>
          <a:p>
            <a:r>
              <a:rPr lang="tr-TR" sz="900" b="0" i="0" dirty="0" err="1">
                <a:solidFill>
                  <a:srgbClr val="1B1B1B"/>
                </a:solidFill>
                <a:effectLst/>
                <a:latin typeface="Times New Roman" panose="02020603050405020304" pitchFamily="18" charset="0"/>
                <a:cs typeface="Times New Roman" panose="02020603050405020304" pitchFamily="18" charset="0"/>
              </a:rPr>
              <a:t>Pierro</a:t>
            </a:r>
            <a:r>
              <a:rPr lang="tr-TR" sz="900" b="0" i="0" dirty="0">
                <a:solidFill>
                  <a:srgbClr val="1B1B1B"/>
                </a:solidFill>
                <a:effectLst/>
                <a:latin typeface="Times New Roman" panose="02020603050405020304" pitchFamily="18" charset="0"/>
                <a:cs typeface="Times New Roman" panose="02020603050405020304" pitchFamily="18" charset="0"/>
              </a:rPr>
              <a:t> A, et </a:t>
            </a:r>
            <a:r>
              <a:rPr lang="tr-TR" sz="900" b="0" i="0" dirty="0" err="1">
                <a:solidFill>
                  <a:srgbClr val="1B1B1B"/>
                </a:solidFill>
                <a:effectLst/>
                <a:latin typeface="Times New Roman" panose="02020603050405020304" pitchFamily="18" charset="0"/>
                <a:cs typeface="Times New Roman" panose="02020603050405020304" pitchFamily="18" charset="0"/>
              </a:rPr>
              <a:t>alMultiple</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Myeloma</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Guidance</a:t>
            </a:r>
            <a:r>
              <a:rPr lang="tr-TR" sz="900" b="0" i="0" dirty="0">
                <a:solidFill>
                  <a:srgbClr val="1B1B1B"/>
                </a:solidFill>
                <a:effectLst/>
                <a:latin typeface="Times New Roman" panose="02020603050405020304" pitchFamily="18" charset="0"/>
                <a:cs typeface="Times New Roman" panose="02020603050405020304" pitchFamily="18" charset="0"/>
              </a:rPr>
              <a:t> in </a:t>
            </a:r>
            <a:r>
              <a:rPr lang="tr-TR" sz="900" b="0" i="0" dirty="0" err="1">
                <a:solidFill>
                  <a:srgbClr val="1B1B1B"/>
                </a:solidFill>
                <a:effectLst/>
                <a:latin typeface="Times New Roman" panose="02020603050405020304" pitchFamily="18" charset="0"/>
                <a:cs typeface="Times New Roman" panose="02020603050405020304" pitchFamily="18" charset="0"/>
              </a:rPr>
              <a:t>Performing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Observing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and</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Interpreting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the</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Imaging</a:t>
            </a:r>
            <a:r>
              <a:rPr lang="tr-TR" sz="900" b="0" i="0" dirty="0">
                <a:solidFill>
                  <a:srgbClr val="1B1B1B"/>
                </a:solidFill>
                <a:effectLst/>
                <a:latin typeface="Times New Roman" panose="02020603050405020304" pitchFamily="18" charset="0"/>
                <a:cs typeface="Times New Roman" panose="02020603050405020304" pitchFamily="18" charset="0"/>
              </a:rPr>
              <a:t> </a:t>
            </a:r>
            <a:r>
              <a:rPr lang="tr-TR" sz="900" b="0" i="0" dirty="0" err="1">
                <a:solidFill>
                  <a:srgbClr val="1B1B1B"/>
                </a:solidFill>
                <a:effectLst/>
                <a:latin typeface="Times New Roman" panose="02020603050405020304" pitchFamily="18" charset="0"/>
                <a:cs typeface="Times New Roman" panose="02020603050405020304" pitchFamily="18" charset="0"/>
              </a:rPr>
              <a:t>Findings</a:t>
            </a:r>
            <a:r>
              <a:rPr lang="tr-TR" sz="900" b="0" i="0" dirty="0">
                <a:solidFill>
                  <a:srgbClr val="1B1B1B"/>
                </a:solidFill>
                <a:effectLst/>
                <a:latin typeface="Times New Roman" panose="02020603050405020304" pitchFamily="18" charset="0"/>
                <a:cs typeface="Times New Roman" panose="02020603050405020304" pitchFamily="18" charset="0"/>
              </a:rPr>
              <a:t>. 2021</a:t>
            </a:r>
            <a:endParaRPr lang="tr-TR"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310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A8EF60-A92C-2868-82EA-77255F6D6FBC}"/>
              </a:ext>
            </a:extLst>
          </p:cNvPr>
          <p:cNvSpPr>
            <a:spLocks noGrp="1"/>
          </p:cNvSpPr>
          <p:nvPr>
            <p:ph type="title"/>
          </p:nvPr>
        </p:nvSpPr>
        <p:spPr/>
        <p:txBody>
          <a:bodyPr/>
          <a:lstStyle/>
          <a:p>
            <a:endParaRPr lang="tr-TR"/>
          </a:p>
        </p:txBody>
      </p:sp>
      <p:pic>
        <p:nvPicPr>
          <p:cNvPr id="9" name="İçerik Yer Tutucusu 8">
            <a:extLst>
              <a:ext uri="{FF2B5EF4-FFF2-40B4-BE49-F238E27FC236}">
                <a16:creationId xmlns:a16="http://schemas.microsoft.com/office/drawing/2014/main" id="{56A67989-16D0-B961-3732-99B46442A7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6697" y="-1"/>
            <a:ext cx="2809415" cy="2809415"/>
          </a:xfrm>
        </p:spPr>
      </p:pic>
      <p:pic>
        <p:nvPicPr>
          <p:cNvPr id="4" name="İçerik Yer Tutucusu 4">
            <a:extLst>
              <a:ext uri="{FF2B5EF4-FFF2-40B4-BE49-F238E27FC236}">
                <a16:creationId xmlns:a16="http://schemas.microsoft.com/office/drawing/2014/main" id="{585CB54F-5419-D25F-012D-873542B1E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09415" cy="2809415"/>
          </a:xfrm>
          <a:prstGeom prst="rect">
            <a:avLst/>
          </a:prstGeom>
        </p:spPr>
      </p:pic>
      <p:pic>
        <p:nvPicPr>
          <p:cNvPr id="5" name="Resim 4">
            <a:extLst>
              <a:ext uri="{FF2B5EF4-FFF2-40B4-BE49-F238E27FC236}">
                <a16:creationId xmlns:a16="http://schemas.microsoft.com/office/drawing/2014/main" id="{C6DDEAD1-4D1C-CEF2-BCA4-770A3B718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09415"/>
            <a:ext cx="2809415" cy="2809415"/>
          </a:xfrm>
          <a:prstGeom prst="rect">
            <a:avLst/>
          </a:prstGeom>
        </p:spPr>
      </p:pic>
      <p:pic>
        <p:nvPicPr>
          <p:cNvPr id="6" name="Resim 5">
            <a:extLst>
              <a:ext uri="{FF2B5EF4-FFF2-40B4-BE49-F238E27FC236}">
                <a16:creationId xmlns:a16="http://schemas.microsoft.com/office/drawing/2014/main" id="{B94F4178-B938-9813-621E-3E735FEFB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415" y="0"/>
            <a:ext cx="2809415" cy="2809415"/>
          </a:xfrm>
          <a:prstGeom prst="rect">
            <a:avLst/>
          </a:prstGeom>
        </p:spPr>
      </p:pic>
      <p:pic>
        <p:nvPicPr>
          <p:cNvPr id="7" name="Resim 6">
            <a:extLst>
              <a:ext uri="{FF2B5EF4-FFF2-40B4-BE49-F238E27FC236}">
                <a16:creationId xmlns:a16="http://schemas.microsoft.com/office/drawing/2014/main" id="{D66D5884-7ADE-9830-2764-1C82FF01A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9415" y="2809414"/>
            <a:ext cx="2809415" cy="2809415"/>
          </a:xfrm>
          <a:prstGeom prst="rect">
            <a:avLst/>
          </a:prstGeom>
        </p:spPr>
      </p:pic>
      <p:pic>
        <p:nvPicPr>
          <p:cNvPr id="11" name="Resim 10">
            <a:extLst>
              <a:ext uri="{FF2B5EF4-FFF2-40B4-BE49-F238E27FC236}">
                <a16:creationId xmlns:a16="http://schemas.microsoft.com/office/drawing/2014/main" id="{A4EBA26F-6BE7-01C4-7490-AA8B779526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6697" y="2809414"/>
            <a:ext cx="2809414" cy="2809414"/>
          </a:xfrm>
          <a:prstGeom prst="rect">
            <a:avLst/>
          </a:prstGeom>
        </p:spPr>
      </p:pic>
      <p:pic>
        <p:nvPicPr>
          <p:cNvPr id="13" name="Resim 12">
            <a:extLst>
              <a:ext uri="{FF2B5EF4-FFF2-40B4-BE49-F238E27FC236}">
                <a16:creationId xmlns:a16="http://schemas.microsoft.com/office/drawing/2014/main" id="{53A07CB8-FAA4-31BE-180B-5215061C35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6111" y="0"/>
            <a:ext cx="2809414" cy="2809414"/>
          </a:xfrm>
          <a:prstGeom prst="rect">
            <a:avLst/>
          </a:prstGeom>
        </p:spPr>
      </p:pic>
      <p:pic>
        <p:nvPicPr>
          <p:cNvPr id="15" name="Resim 14">
            <a:extLst>
              <a:ext uri="{FF2B5EF4-FFF2-40B4-BE49-F238E27FC236}">
                <a16:creationId xmlns:a16="http://schemas.microsoft.com/office/drawing/2014/main" id="{BF0919C1-6B1F-6452-ED62-6B634DFA3A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6110" y="2809414"/>
            <a:ext cx="2809414" cy="2809414"/>
          </a:xfrm>
          <a:prstGeom prst="rect">
            <a:avLst/>
          </a:prstGeom>
        </p:spPr>
      </p:pic>
    </p:spTree>
    <p:extLst>
      <p:ext uri="{BB962C8B-B14F-4D97-AF65-F5344CB8AC3E}">
        <p14:creationId xmlns:p14="http://schemas.microsoft.com/office/powerpoint/2010/main" val="2268288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00F9FA-EDC4-0B2F-BDFC-13424EDA9346}"/>
              </a:ext>
            </a:extLst>
          </p:cNvPr>
          <p:cNvSpPr>
            <a:spLocks noGrp="1"/>
          </p:cNvSpPr>
          <p:nvPr>
            <p:ph type="title"/>
          </p:nvPr>
        </p:nvSpPr>
        <p:spPr/>
        <p:txBody>
          <a:bodyPr/>
          <a:lstStyle/>
          <a:p>
            <a:r>
              <a:rPr lang="tr-TR" dirty="0"/>
              <a:t> KARŞILAŞTIRILDIĞINDA</a:t>
            </a:r>
          </a:p>
        </p:txBody>
      </p:sp>
      <p:pic>
        <p:nvPicPr>
          <p:cNvPr id="11" name="İçerik Yer Tutucusu 10">
            <a:extLst>
              <a:ext uri="{FF2B5EF4-FFF2-40B4-BE49-F238E27FC236}">
                <a16:creationId xmlns:a16="http://schemas.microsoft.com/office/drawing/2014/main" id="{9C762C53-6725-ED95-786A-E122246FEDDF}"/>
              </a:ext>
            </a:extLst>
          </p:cNvPr>
          <p:cNvPicPr>
            <a:picLocks noGrp="1" noChangeAspect="1"/>
          </p:cNvPicPr>
          <p:nvPr>
            <p:ph idx="1"/>
          </p:nvPr>
        </p:nvPicPr>
        <p:blipFill>
          <a:blip r:embed="rId2"/>
          <a:stretch>
            <a:fillRect/>
          </a:stretch>
        </p:blipFill>
        <p:spPr>
          <a:xfrm>
            <a:off x="631507" y="3291225"/>
            <a:ext cx="3248025" cy="2724150"/>
          </a:xfrm>
        </p:spPr>
      </p:pic>
      <p:pic>
        <p:nvPicPr>
          <p:cNvPr id="7" name="Resim 6">
            <a:extLst>
              <a:ext uri="{FF2B5EF4-FFF2-40B4-BE49-F238E27FC236}">
                <a16:creationId xmlns:a16="http://schemas.microsoft.com/office/drawing/2014/main" id="{B40D3434-B0DF-9EB6-FA66-5C51BE9B540D}"/>
              </a:ext>
            </a:extLst>
          </p:cNvPr>
          <p:cNvPicPr>
            <a:picLocks noChangeAspect="1"/>
          </p:cNvPicPr>
          <p:nvPr/>
        </p:nvPicPr>
        <p:blipFill>
          <a:blip r:embed="rId3"/>
          <a:stretch>
            <a:fillRect/>
          </a:stretch>
        </p:blipFill>
        <p:spPr>
          <a:xfrm>
            <a:off x="205243" y="110573"/>
            <a:ext cx="6819900" cy="2343150"/>
          </a:xfrm>
          <a:prstGeom prst="rect">
            <a:avLst/>
          </a:prstGeom>
        </p:spPr>
      </p:pic>
      <p:pic>
        <p:nvPicPr>
          <p:cNvPr id="9" name="Resim 8">
            <a:extLst>
              <a:ext uri="{FF2B5EF4-FFF2-40B4-BE49-F238E27FC236}">
                <a16:creationId xmlns:a16="http://schemas.microsoft.com/office/drawing/2014/main" id="{ABD7CC88-BBB7-3560-DDD5-676AB9214D9D}"/>
              </a:ext>
            </a:extLst>
          </p:cNvPr>
          <p:cNvPicPr>
            <a:picLocks noChangeAspect="1"/>
          </p:cNvPicPr>
          <p:nvPr/>
        </p:nvPicPr>
        <p:blipFill>
          <a:blip r:embed="rId4"/>
          <a:srcRect l="19235" t="8228" r="17264" b="62606"/>
          <a:stretch>
            <a:fillRect/>
          </a:stretch>
        </p:blipFill>
        <p:spPr>
          <a:xfrm>
            <a:off x="5151287" y="3291225"/>
            <a:ext cx="6889076" cy="2724150"/>
          </a:xfrm>
          <a:prstGeom prst="rect">
            <a:avLst/>
          </a:prstGeom>
        </p:spPr>
      </p:pic>
      <p:grpSp>
        <p:nvGrpSpPr>
          <p:cNvPr id="15" name="Grup 14">
            <a:extLst>
              <a:ext uri="{FF2B5EF4-FFF2-40B4-BE49-F238E27FC236}">
                <a16:creationId xmlns:a16="http://schemas.microsoft.com/office/drawing/2014/main" id="{48E22768-1415-6C83-E784-43712AD60F6F}"/>
              </a:ext>
            </a:extLst>
          </p:cNvPr>
          <p:cNvGrpSpPr/>
          <p:nvPr/>
        </p:nvGrpSpPr>
        <p:grpSpPr>
          <a:xfrm>
            <a:off x="1437527" y="5533748"/>
            <a:ext cx="3713760" cy="789120"/>
            <a:chOff x="1437527" y="5533748"/>
            <a:chExt cx="3713760" cy="789120"/>
          </a:xfrm>
        </p:grpSpPr>
        <mc:AlternateContent xmlns:mc="http://schemas.openxmlformats.org/markup-compatibility/2006" xmlns:p14="http://schemas.microsoft.com/office/powerpoint/2010/main">
          <mc:Choice Requires="p14">
            <p:contentPart p14:bwMode="auto" r:id="rId5">
              <p14:nvContentPartPr>
                <p14:cNvPr id="12" name="Mürekkep 11">
                  <a:extLst>
                    <a:ext uri="{FF2B5EF4-FFF2-40B4-BE49-F238E27FC236}">
                      <a16:creationId xmlns:a16="http://schemas.microsoft.com/office/drawing/2014/main" id="{B3261CE3-CA0E-A603-0BEB-AC1CCA277A3A}"/>
                    </a:ext>
                  </a:extLst>
                </p14:cNvPr>
                <p14:cNvContentPartPr/>
                <p14:nvPr/>
              </p14:nvContentPartPr>
              <p14:xfrm>
                <a:off x="1437527" y="5533748"/>
                <a:ext cx="401040" cy="484560"/>
              </p14:xfrm>
            </p:contentPart>
          </mc:Choice>
          <mc:Fallback xmlns="">
            <p:pic>
              <p:nvPicPr>
                <p:cNvPr id="12" name="Mürekkep 11">
                  <a:extLst>
                    <a:ext uri="{FF2B5EF4-FFF2-40B4-BE49-F238E27FC236}">
                      <a16:creationId xmlns:a16="http://schemas.microsoft.com/office/drawing/2014/main" id="{B3261CE3-CA0E-A603-0BEB-AC1CCA277A3A}"/>
                    </a:ext>
                  </a:extLst>
                </p:cNvPr>
                <p:cNvPicPr/>
                <p:nvPr/>
              </p:nvPicPr>
              <p:blipFill>
                <a:blip r:embed="rId6"/>
                <a:stretch>
                  <a:fillRect/>
                </a:stretch>
              </p:blipFill>
              <p:spPr>
                <a:xfrm>
                  <a:off x="1428527" y="5524748"/>
                  <a:ext cx="418680" cy="50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Mürekkep 12">
                  <a:extLst>
                    <a:ext uri="{FF2B5EF4-FFF2-40B4-BE49-F238E27FC236}">
                      <a16:creationId xmlns:a16="http://schemas.microsoft.com/office/drawing/2014/main" id="{873ECD56-F045-7048-2840-7488FE912B7F}"/>
                    </a:ext>
                  </a:extLst>
                </p14:cNvPr>
                <p14:cNvContentPartPr/>
                <p14:nvPr/>
              </p14:nvContentPartPr>
              <p14:xfrm>
                <a:off x="1820567" y="5785388"/>
                <a:ext cx="3198600" cy="537480"/>
              </p14:xfrm>
            </p:contentPart>
          </mc:Choice>
          <mc:Fallback xmlns="">
            <p:pic>
              <p:nvPicPr>
                <p:cNvPr id="13" name="Mürekkep 12">
                  <a:extLst>
                    <a:ext uri="{FF2B5EF4-FFF2-40B4-BE49-F238E27FC236}">
                      <a16:creationId xmlns:a16="http://schemas.microsoft.com/office/drawing/2014/main" id="{873ECD56-F045-7048-2840-7488FE912B7F}"/>
                    </a:ext>
                  </a:extLst>
                </p:cNvPr>
                <p:cNvPicPr/>
                <p:nvPr/>
              </p:nvPicPr>
              <p:blipFill>
                <a:blip r:embed="rId8"/>
                <a:stretch>
                  <a:fillRect/>
                </a:stretch>
              </p:blipFill>
              <p:spPr>
                <a:xfrm>
                  <a:off x="1811567" y="5776388"/>
                  <a:ext cx="321624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Mürekkep 13">
                  <a:extLst>
                    <a:ext uri="{FF2B5EF4-FFF2-40B4-BE49-F238E27FC236}">
                      <a16:creationId xmlns:a16="http://schemas.microsoft.com/office/drawing/2014/main" id="{530D67D1-5247-CAFD-2F8A-9B620FAC21D3}"/>
                    </a:ext>
                  </a:extLst>
                </p14:cNvPr>
                <p14:cNvContentPartPr/>
                <p14:nvPr/>
              </p14:nvContentPartPr>
              <p14:xfrm>
                <a:off x="4660247" y="5780348"/>
                <a:ext cx="491040" cy="456480"/>
              </p14:xfrm>
            </p:contentPart>
          </mc:Choice>
          <mc:Fallback xmlns="">
            <p:pic>
              <p:nvPicPr>
                <p:cNvPr id="14" name="Mürekkep 13">
                  <a:extLst>
                    <a:ext uri="{FF2B5EF4-FFF2-40B4-BE49-F238E27FC236}">
                      <a16:creationId xmlns:a16="http://schemas.microsoft.com/office/drawing/2014/main" id="{530D67D1-5247-CAFD-2F8A-9B620FAC21D3}"/>
                    </a:ext>
                  </a:extLst>
                </p:cNvPr>
                <p:cNvPicPr/>
                <p:nvPr/>
              </p:nvPicPr>
              <p:blipFill>
                <a:blip r:embed="rId10"/>
                <a:stretch>
                  <a:fillRect/>
                </a:stretch>
              </p:blipFill>
              <p:spPr>
                <a:xfrm>
                  <a:off x="4651607" y="5771348"/>
                  <a:ext cx="508680" cy="474120"/>
                </a:xfrm>
                <a:prstGeom prst="rect">
                  <a:avLst/>
                </a:prstGeom>
              </p:spPr>
            </p:pic>
          </mc:Fallback>
        </mc:AlternateContent>
      </p:grpSp>
      <p:sp>
        <p:nvSpPr>
          <p:cNvPr id="3" name="Metin kutusu 2">
            <a:extLst>
              <a:ext uri="{FF2B5EF4-FFF2-40B4-BE49-F238E27FC236}">
                <a16:creationId xmlns:a16="http://schemas.microsoft.com/office/drawing/2014/main" id="{EEA7C973-6A4A-557D-1B0F-9395155FC637}"/>
              </a:ext>
            </a:extLst>
          </p:cNvPr>
          <p:cNvSpPr txBox="1"/>
          <p:nvPr/>
        </p:nvSpPr>
        <p:spPr>
          <a:xfrm>
            <a:off x="7680960" y="580445"/>
            <a:ext cx="3951798" cy="923330"/>
          </a:xfrm>
          <a:prstGeom prst="rect">
            <a:avLst/>
          </a:prstGeom>
          <a:noFill/>
        </p:spPr>
        <p:txBody>
          <a:bodyPr wrap="square" rtlCol="0">
            <a:spAutoFit/>
          </a:bodyPr>
          <a:lstStyle/>
          <a:p>
            <a:r>
              <a:rPr lang="tr-TR" dirty="0"/>
              <a:t>212 hasta</a:t>
            </a:r>
          </a:p>
          <a:p>
            <a:r>
              <a:rPr lang="tr-TR" dirty="0"/>
              <a:t>Grafi ile BT karşılaştırılmış</a:t>
            </a:r>
          </a:p>
          <a:p>
            <a:r>
              <a:rPr lang="tr-TR" dirty="0"/>
              <a:t>BT de daha fazla FL saptanmış</a:t>
            </a:r>
          </a:p>
        </p:txBody>
      </p:sp>
    </p:spTree>
    <p:extLst>
      <p:ext uri="{BB962C8B-B14F-4D97-AF65-F5344CB8AC3E}">
        <p14:creationId xmlns:p14="http://schemas.microsoft.com/office/powerpoint/2010/main" val="296282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8D39FB-B924-3F5D-7D23-D06983F19B55}"/>
              </a:ext>
            </a:extLst>
          </p:cNvPr>
          <p:cNvSpPr>
            <a:spLocks noGrp="1"/>
          </p:cNvSpPr>
          <p:nvPr>
            <p:ph type="title"/>
          </p:nvPr>
        </p:nvSpPr>
        <p:spPr/>
        <p:txBody>
          <a:bodyPr>
            <a:normAutofit/>
          </a:bodyPr>
          <a:lstStyle/>
          <a:p>
            <a:r>
              <a:rPr lang="tr-TR" sz="3600" b="1" dirty="0"/>
              <a:t>SMM hastalarında konvansiyonel DG ile DD-TVBT </a:t>
            </a:r>
            <a:r>
              <a:rPr lang="tr-TR" sz="3600" b="1" dirty="0" err="1"/>
              <a:t>karşılaştırldığında</a:t>
            </a:r>
            <a:r>
              <a:rPr lang="tr-TR" sz="3600" b="1" dirty="0"/>
              <a:t> (n=54)</a:t>
            </a:r>
          </a:p>
        </p:txBody>
      </p:sp>
      <p:sp>
        <p:nvSpPr>
          <p:cNvPr id="3" name="İçerik Yer Tutucusu 2">
            <a:extLst>
              <a:ext uri="{FF2B5EF4-FFF2-40B4-BE49-F238E27FC236}">
                <a16:creationId xmlns:a16="http://schemas.microsoft.com/office/drawing/2014/main" id="{149E1740-2201-52C6-DA8D-456704CA1696}"/>
              </a:ext>
            </a:extLst>
          </p:cNvPr>
          <p:cNvSpPr>
            <a:spLocks noGrp="1"/>
          </p:cNvSpPr>
          <p:nvPr>
            <p:ph idx="1"/>
          </p:nvPr>
        </p:nvSpPr>
        <p:spPr>
          <a:xfrm>
            <a:off x="838200" y="1825625"/>
            <a:ext cx="6803003" cy="4351338"/>
          </a:xfrm>
        </p:spPr>
        <p:txBody>
          <a:bodyPr>
            <a:normAutofit/>
          </a:bodyPr>
          <a:lstStyle/>
          <a:p>
            <a:r>
              <a:rPr lang="tr-TR" sz="2000" dirty="0"/>
              <a:t>Tedavisiz takip edilen 54 hastanın 42 sinde her iki tetkikte de lezyon saptanmamış</a:t>
            </a:r>
          </a:p>
          <a:p>
            <a:r>
              <a:rPr lang="tr-TR" sz="2000" dirty="0">
                <a:solidFill>
                  <a:srgbClr val="FF0000"/>
                </a:solidFill>
              </a:rPr>
              <a:t>12 hastada DG normal iken TVBT de lezyon saptanmış</a:t>
            </a:r>
          </a:p>
          <a:p>
            <a:endParaRPr lang="tr-TR" sz="2000" dirty="0"/>
          </a:p>
          <a:p>
            <a:r>
              <a:rPr lang="tr-TR" sz="2000" dirty="0" err="1"/>
              <a:t>TVBT'de</a:t>
            </a:r>
            <a:r>
              <a:rPr lang="tr-TR" sz="2000" dirty="0"/>
              <a:t> </a:t>
            </a:r>
            <a:r>
              <a:rPr lang="tr-TR" sz="2000" dirty="0" err="1"/>
              <a:t>litik</a:t>
            </a:r>
            <a:r>
              <a:rPr lang="tr-TR" sz="2000" dirty="0"/>
              <a:t> kemik lezyonları olan 12 SMM hastasının semptomatik </a:t>
            </a:r>
            <a:r>
              <a:rPr lang="tr-TR" sz="2000" dirty="0" err="1">
                <a:solidFill>
                  <a:srgbClr val="FF0000"/>
                </a:solidFill>
              </a:rPr>
              <a:t>miyelomaya</a:t>
            </a:r>
            <a:r>
              <a:rPr lang="tr-TR" sz="2000" dirty="0">
                <a:solidFill>
                  <a:srgbClr val="FF0000"/>
                </a:solidFill>
              </a:rPr>
              <a:t> ilerleme olasılığı</a:t>
            </a:r>
            <a:r>
              <a:rPr lang="tr-TR" sz="2000" dirty="0"/>
              <a:t>, olmayanlara kıyasla daha </a:t>
            </a:r>
            <a:r>
              <a:rPr lang="tr-TR" sz="2000" dirty="0">
                <a:solidFill>
                  <a:srgbClr val="FF0000"/>
                </a:solidFill>
              </a:rPr>
              <a:t>yüksekti</a:t>
            </a:r>
            <a:r>
              <a:rPr lang="tr-TR" sz="2000" dirty="0"/>
              <a:t> (log-</a:t>
            </a:r>
            <a:r>
              <a:rPr lang="tr-TR" sz="2000" dirty="0" err="1"/>
              <a:t>rank</a:t>
            </a:r>
            <a:r>
              <a:rPr lang="tr-TR" sz="2000" dirty="0"/>
              <a:t> </a:t>
            </a:r>
            <a:r>
              <a:rPr lang="tr-TR" sz="2000" i="1" dirty="0"/>
              <a:t>P</a:t>
            </a:r>
            <a:r>
              <a:rPr lang="tr-TR" sz="2000" dirty="0"/>
              <a:t> = 0,05). </a:t>
            </a:r>
          </a:p>
          <a:p>
            <a:pPr marL="0" indent="0">
              <a:buNone/>
            </a:pPr>
            <a:endParaRPr lang="tr-TR" sz="2000" dirty="0"/>
          </a:p>
          <a:p>
            <a:r>
              <a:rPr lang="tr-TR" sz="2000" dirty="0"/>
              <a:t>TVBT ile belirlenen </a:t>
            </a:r>
            <a:r>
              <a:rPr lang="tr-TR" sz="2000" dirty="0" err="1"/>
              <a:t>litik</a:t>
            </a:r>
            <a:r>
              <a:rPr lang="tr-TR" sz="2000" dirty="0"/>
              <a:t> kemik lezyonları olan SMM hastalarının progresyona kadar geçen medyan süresi, </a:t>
            </a:r>
            <a:r>
              <a:rPr lang="tr-TR" sz="2000" dirty="0" err="1"/>
              <a:t>litik</a:t>
            </a:r>
            <a:r>
              <a:rPr lang="tr-TR" sz="2000" dirty="0"/>
              <a:t> kemik lezyonları olmayan hastalarda 82 aya kıyasla 38 ay olarak bulundu.</a:t>
            </a:r>
          </a:p>
        </p:txBody>
      </p:sp>
      <p:pic>
        <p:nvPicPr>
          <p:cNvPr id="5" name="Resim 4">
            <a:extLst>
              <a:ext uri="{FF2B5EF4-FFF2-40B4-BE49-F238E27FC236}">
                <a16:creationId xmlns:a16="http://schemas.microsoft.com/office/drawing/2014/main" id="{9FBBE678-324F-B50E-F917-1C9B36BD9669}"/>
              </a:ext>
            </a:extLst>
          </p:cNvPr>
          <p:cNvPicPr>
            <a:picLocks noChangeAspect="1"/>
          </p:cNvPicPr>
          <p:nvPr/>
        </p:nvPicPr>
        <p:blipFill>
          <a:blip r:embed="rId2"/>
          <a:stretch>
            <a:fillRect/>
          </a:stretch>
        </p:blipFill>
        <p:spPr>
          <a:xfrm>
            <a:off x="7490129" y="2007014"/>
            <a:ext cx="4710545" cy="3940562"/>
          </a:xfrm>
          <a:prstGeom prst="rect">
            <a:avLst/>
          </a:prstGeom>
        </p:spPr>
      </p:pic>
    </p:spTree>
    <p:extLst>
      <p:ext uri="{BB962C8B-B14F-4D97-AF65-F5344CB8AC3E}">
        <p14:creationId xmlns:p14="http://schemas.microsoft.com/office/powerpoint/2010/main" val="44085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7621BBE-0DFA-BF11-0B9F-BEEF61070826}"/>
              </a:ext>
            </a:extLst>
          </p:cNvPr>
          <p:cNvSpPr>
            <a:spLocks noGrp="1"/>
          </p:cNvSpPr>
          <p:nvPr>
            <p:ph idx="1"/>
          </p:nvPr>
        </p:nvSpPr>
        <p:spPr>
          <a:xfrm>
            <a:off x="838200" y="3429000"/>
            <a:ext cx="10515600" cy="2396318"/>
          </a:xfrm>
        </p:spPr>
        <p:txBody>
          <a:bodyPr>
            <a:normAutofit/>
          </a:bodyPr>
          <a:lstStyle/>
          <a:p>
            <a:r>
              <a:rPr lang="tr-TR" sz="2000" dirty="0">
                <a:solidFill>
                  <a:srgbClr val="FF0000"/>
                </a:solidFill>
              </a:rPr>
              <a:t>Raporda bulunması gerekenler (2018-2024);</a:t>
            </a:r>
          </a:p>
          <a:p>
            <a:pPr lvl="1"/>
            <a:r>
              <a:rPr lang="tr-TR" sz="2000" dirty="0" err="1"/>
              <a:t>Litik</a:t>
            </a:r>
            <a:r>
              <a:rPr lang="tr-TR" sz="2000" dirty="0"/>
              <a:t> lezyon sayısı ve dağılımı, </a:t>
            </a:r>
          </a:p>
          <a:p>
            <a:pPr lvl="1"/>
            <a:r>
              <a:rPr lang="tr-TR" sz="2000" dirty="0" err="1"/>
              <a:t>Ekstraosseöz</a:t>
            </a:r>
            <a:r>
              <a:rPr lang="tr-TR" sz="2000" dirty="0"/>
              <a:t> yumuşak doku kitlelerinin varlığı/yokluğu, </a:t>
            </a:r>
          </a:p>
          <a:p>
            <a:pPr lvl="1"/>
            <a:r>
              <a:rPr lang="tr-TR" sz="2000" dirty="0"/>
              <a:t>Kordon/sinir kökü sıkışması olasılığı, </a:t>
            </a:r>
          </a:p>
          <a:p>
            <a:pPr lvl="1"/>
            <a:r>
              <a:rPr lang="tr-TR" sz="2000" dirty="0" err="1"/>
              <a:t>Apendiküler</a:t>
            </a:r>
            <a:r>
              <a:rPr lang="tr-TR" sz="2000" dirty="0"/>
              <a:t> iskeletteki fokal </a:t>
            </a:r>
            <a:r>
              <a:rPr lang="tr-TR" sz="2000" dirty="0" err="1"/>
              <a:t>medüller</a:t>
            </a:r>
            <a:r>
              <a:rPr lang="tr-TR" sz="2000" dirty="0"/>
              <a:t> birikintilerin sayısı, </a:t>
            </a:r>
          </a:p>
          <a:p>
            <a:pPr lvl="1"/>
            <a:r>
              <a:rPr lang="tr-TR" sz="2000" dirty="0" err="1"/>
              <a:t>Apendiküler</a:t>
            </a:r>
            <a:r>
              <a:rPr lang="tr-TR" sz="2000" dirty="0"/>
              <a:t> iskelette yaygın </a:t>
            </a:r>
            <a:r>
              <a:rPr lang="tr-TR" sz="2000" dirty="0" err="1"/>
              <a:t>medüller</a:t>
            </a:r>
            <a:r>
              <a:rPr lang="tr-TR" sz="2000" dirty="0"/>
              <a:t> hastalığın varlığı/yokluğu </a:t>
            </a:r>
          </a:p>
          <a:p>
            <a:pPr lvl="1"/>
            <a:r>
              <a:rPr lang="tr-TR" sz="2000" dirty="0"/>
              <a:t>Vertebral kompresyon kırıkları ve/veya vertebral kırık riski hakkında bir yorum içermelidir.</a:t>
            </a:r>
          </a:p>
        </p:txBody>
      </p:sp>
      <p:pic>
        <p:nvPicPr>
          <p:cNvPr id="5" name="Resim 4">
            <a:extLst>
              <a:ext uri="{FF2B5EF4-FFF2-40B4-BE49-F238E27FC236}">
                <a16:creationId xmlns:a16="http://schemas.microsoft.com/office/drawing/2014/main" id="{FE88F882-32FE-BCC2-4CE7-DE59C231E057}"/>
              </a:ext>
            </a:extLst>
          </p:cNvPr>
          <p:cNvPicPr>
            <a:picLocks noChangeAspect="1"/>
          </p:cNvPicPr>
          <p:nvPr/>
        </p:nvPicPr>
        <p:blipFill>
          <a:blip r:embed="rId3"/>
          <a:stretch>
            <a:fillRect/>
          </a:stretch>
        </p:blipFill>
        <p:spPr>
          <a:xfrm>
            <a:off x="203545" y="230008"/>
            <a:ext cx="6696075" cy="2533650"/>
          </a:xfrm>
          <a:prstGeom prst="rect">
            <a:avLst/>
          </a:prstGeom>
        </p:spPr>
      </p:pic>
      <p:pic>
        <p:nvPicPr>
          <p:cNvPr id="6" name="Resim 5">
            <a:extLst>
              <a:ext uri="{FF2B5EF4-FFF2-40B4-BE49-F238E27FC236}">
                <a16:creationId xmlns:a16="http://schemas.microsoft.com/office/drawing/2014/main" id="{3EEB03C7-1634-D8AE-3DB0-EC58F1273672}"/>
              </a:ext>
            </a:extLst>
          </p:cNvPr>
          <p:cNvPicPr>
            <a:picLocks noChangeAspect="1"/>
          </p:cNvPicPr>
          <p:nvPr/>
        </p:nvPicPr>
        <p:blipFill>
          <a:blip r:embed="rId4"/>
          <a:stretch>
            <a:fillRect/>
          </a:stretch>
        </p:blipFill>
        <p:spPr>
          <a:xfrm>
            <a:off x="6899620" y="445355"/>
            <a:ext cx="4924425" cy="1325563"/>
          </a:xfrm>
          <a:prstGeom prst="rect">
            <a:avLst/>
          </a:prstGeom>
        </p:spPr>
      </p:pic>
    </p:spTree>
    <p:extLst>
      <p:ext uri="{BB962C8B-B14F-4D97-AF65-F5344CB8AC3E}">
        <p14:creationId xmlns:p14="http://schemas.microsoft.com/office/powerpoint/2010/main" val="153814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4F4CAC-1F12-F8B8-4003-6C40B290486D}"/>
              </a:ext>
            </a:extLst>
          </p:cNvPr>
          <p:cNvSpPr>
            <a:spLocks noGrp="1"/>
          </p:cNvSpPr>
          <p:nvPr>
            <p:ph type="title"/>
          </p:nvPr>
        </p:nvSpPr>
        <p:spPr/>
        <p:txBody>
          <a:bodyPr>
            <a:normAutofit/>
          </a:bodyPr>
          <a:lstStyle/>
          <a:p>
            <a:r>
              <a:rPr lang="tr-TR" sz="3600" dirty="0"/>
              <a:t>MM tanısında MRI</a:t>
            </a:r>
            <a:br>
              <a:rPr lang="tr-TR" sz="3600" dirty="0"/>
            </a:br>
            <a:endParaRPr lang="tr-TR" sz="3600" dirty="0"/>
          </a:p>
        </p:txBody>
      </p:sp>
      <p:pic>
        <p:nvPicPr>
          <p:cNvPr id="1026" name="Picture 2" descr="Şekil 10">
            <a:extLst>
              <a:ext uri="{FF2B5EF4-FFF2-40B4-BE49-F238E27FC236}">
                <a16:creationId xmlns:a16="http://schemas.microsoft.com/office/drawing/2014/main" id="{8F7C5D13-80C7-F37F-E922-45E75021A4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63497" y="1150890"/>
            <a:ext cx="6591952"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CEA9FF69-C8A5-6D31-28C7-99C639DB9C67}"/>
              </a:ext>
            </a:extLst>
          </p:cNvPr>
          <p:cNvSpPr txBox="1"/>
          <p:nvPr/>
        </p:nvSpPr>
        <p:spPr>
          <a:xfrm>
            <a:off x="677849" y="1289152"/>
            <a:ext cx="3297804" cy="4490075"/>
          </a:xfrm>
          <a:prstGeom prst="rect">
            <a:avLst/>
          </a:prstGeom>
          <a:noFill/>
        </p:spPr>
        <p:txBody>
          <a:bodyPr wrap="square">
            <a:spAutoFit/>
          </a:bodyPr>
          <a:lstStyle/>
          <a:p>
            <a:pPr algn="l">
              <a:lnSpc>
                <a:spcPct val="150000"/>
              </a:lnSpc>
              <a:buFont typeface="Arial" panose="020B0604020202020204" pitchFamily="34" charset="0"/>
              <a:buChar char="•"/>
            </a:pPr>
            <a:r>
              <a:rPr lang="tr-TR" sz="1200" b="0" i="0" dirty="0">
                <a:solidFill>
                  <a:srgbClr val="1B1B1B"/>
                </a:solidFill>
                <a:effectLst/>
                <a:latin typeface="Cambria" panose="02040503050406030204" pitchFamily="18" charset="0"/>
              </a:rPr>
              <a:t>Radyasyon yok</a:t>
            </a:r>
          </a:p>
          <a:p>
            <a:pPr algn="l">
              <a:lnSpc>
                <a:spcPct val="150000"/>
              </a:lnSpc>
              <a:buFont typeface="Arial" panose="020B0604020202020204" pitchFamily="34" charset="0"/>
              <a:buChar char="•"/>
            </a:pPr>
            <a:r>
              <a:rPr lang="tr-TR" sz="1200" b="0" i="0" dirty="0">
                <a:solidFill>
                  <a:srgbClr val="1B1B1B"/>
                </a:solidFill>
                <a:effectLst/>
                <a:latin typeface="Cambria" panose="02040503050406030204" pitchFamily="18" charset="0"/>
              </a:rPr>
              <a:t>Nispeten mevcut</a:t>
            </a:r>
          </a:p>
          <a:p>
            <a:pPr algn="l">
              <a:lnSpc>
                <a:spcPct val="150000"/>
              </a:lnSpc>
              <a:buFont typeface="Arial" panose="020B0604020202020204" pitchFamily="34" charset="0"/>
              <a:buChar char="•"/>
            </a:pPr>
            <a:r>
              <a:rPr lang="tr-TR" sz="1200" dirty="0">
                <a:solidFill>
                  <a:srgbClr val="1B1B1B"/>
                </a:solidFill>
                <a:latin typeface="Cambria" panose="02040503050406030204" pitchFamily="18" charset="0"/>
              </a:rPr>
              <a:t>Yüksek yumuşak doku kontrastı</a:t>
            </a:r>
            <a:endParaRPr lang="tr-TR" sz="1200" b="0" i="0" dirty="0">
              <a:solidFill>
                <a:srgbClr val="1B1B1B"/>
              </a:solidFill>
              <a:effectLst/>
              <a:latin typeface="Cambria" panose="02040503050406030204" pitchFamily="18" charset="0"/>
            </a:endParaRPr>
          </a:p>
          <a:p>
            <a:pPr>
              <a:lnSpc>
                <a:spcPct val="150000"/>
              </a:lnSpc>
              <a:buFont typeface="Arial" panose="020B0604020202020204" pitchFamily="34" charset="0"/>
              <a:buChar char="•"/>
            </a:pPr>
            <a:r>
              <a:rPr lang="tr-TR" sz="1200" b="0" i="0" dirty="0" err="1">
                <a:solidFill>
                  <a:srgbClr val="1B1B1B"/>
                </a:solidFill>
                <a:effectLst/>
                <a:latin typeface="Cambria" panose="02040503050406030204" pitchFamily="18" charset="0"/>
              </a:rPr>
              <a:t>Litik</a:t>
            </a:r>
            <a:r>
              <a:rPr lang="tr-TR" sz="1200" b="0" i="0" dirty="0">
                <a:solidFill>
                  <a:srgbClr val="1B1B1B"/>
                </a:solidFill>
                <a:effectLst/>
                <a:latin typeface="Cambria" panose="02040503050406030204" pitchFamily="18" charset="0"/>
              </a:rPr>
              <a:t> lezyonları ve kemik dışı hastalığı </a:t>
            </a:r>
            <a:r>
              <a:rPr lang="tr-TR" sz="1200" dirty="0">
                <a:solidFill>
                  <a:srgbClr val="1B1B1B"/>
                </a:solidFill>
                <a:latin typeface="Cambria" panose="02040503050406030204" pitchFamily="18" charset="0"/>
              </a:rPr>
              <a:t>gösterir (</a:t>
            </a:r>
            <a:r>
              <a:rPr lang="tr-TR" sz="1200" dirty="0">
                <a:solidFill>
                  <a:srgbClr val="FF0000"/>
                </a:solidFill>
                <a:latin typeface="Cambria" panose="02040503050406030204" pitchFamily="18" charset="0"/>
              </a:rPr>
              <a:t>TV-MRI</a:t>
            </a:r>
            <a:r>
              <a:rPr lang="tr-TR" sz="1200" dirty="0">
                <a:solidFill>
                  <a:srgbClr val="1B1B1B"/>
                </a:solidFill>
                <a:latin typeface="Cambria" panose="02040503050406030204" pitchFamily="18" charset="0"/>
              </a:rPr>
              <a:t>)</a:t>
            </a:r>
            <a:endParaRPr lang="tr-TR" sz="1200" b="0" i="0" dirty="0">
              <a:solidFill>
                <a:srgbClr val="1B1B1B"/>
              </a:solidFill>
              <a:effectLst/>
              <a:latin typeface="Cambria" panose="02040503050406030204" pitchFamily="18" charset="0"/>
            </a:endParaRPr>
          </a:p>
          <a:p>
            <a:pPr algn="l">
              <a:lnSpc>
                <a:spcPct val="150000"/>
              </a:lnSpc>
              <a:buFont typeface="Arial" panose="020B0604020202020204" pitchFamily="34" charset="0"/>
              <a:buChar char="•"/>
            </a:pPr>
            <a:r>
              <a:rPr lang="tr-TR" sz="1200" dirty="0">
                <a:solidFill>
                  <a:srgbClr val="1B1B1B"/>
                </a:solidFill>
                <a:latin typeface="Cambria" panose="02040503050406030204" pitchFamily="18" charset="0"/>
              </a:rPr>
              <a:t>E</a:t>
            </a:r>
            <a:r>
              <a:rPr lang="tr-TR" sz="1200" b="0" i="0" dirty="0">
                <a:solidFill>
                  <a:srgbClr val="1B1B1B"/>
                </a:solidFill>
                <a:effectLst/>
                <a:latin typeface="Cambria" panose="02040503050406030204" pitchFamily="18" charset="0"/>
              </a:rPr>
              <a:t>n yüksek hassasiyetle </a:t>
            </a:r>
            <a:r>
              <a:rPr lang="tr-TR" sz="1200" b="0" i="0" dirty="0">
                <a:solidFill>
                  <a:srgbClr val="FF0000"/>
                </a:solidFill>
                <a:effectLst/>
                <a:latin typeface="Cambria" panose="02040503050406030204" pitchFamily="18" charset="0"/>
              </a:rPr>
              <a:t>erken </a:t>
            </a:r>
            <a:r>
              <a:rPr lang="tr-TR" sz="1200" b="0" i="0" dirty="0" err="1">
                <a:solidFill>
                  <a:srgbClr val="FF0000"/>
                </a:solidFill>
                <a:effectLst/>
                <a:latin typeface="Cambria" panose="02040503050406030204" pitchFamily="18" charset="0"/>
              </a:rPr>
              <a:t>litik</a:t>
            </a:r>
            <a:r>
              <a:rPr lang="tr-TR" sz="1200" b="0" i="0" dirty="0">
                <a:solidFill>
                  <a:srgbClr val="FF0000"/>
                </a:solidFill>
                <a:effectLst/>
                <a:latin typeface="Cambria" panose="02040503050406030204" pitchFamily="18" charset="0"/>
              </a:rPr>
              <a:t> olmayan infiltrasyonu</a:t>
            </a:r>
            <a:r>
              <a:rPr lang="tr-TR" sz="1200" b="0" i="0" dirty="0">
                <a:solidFill>
                  <a:srgbClr val="1B1B1B"/>
                </a:solidFill>
                <a:effectLst/>
                <a:latin typeface="Cambria" panose="02040503050406030204" pitchFamily="18" charset="0"/>
              </a:rPr>
              <a:t> tespit eder </a:t>
            </a:r>
          </a:p>
          <a:p>
            <a:pPr algn="l">
              <a:lnSpc>
                <a:spcPct val="150000"/>
              </a:lnSpc>
              <a:buFont typeface="Arial" panose="020B0604020202020204" pitchFamily="34" charset="0"/>
              <a:buChar char="•"/>
            </a:pPr>
            <a:r>
              <a:rPr lang="tr-TR" sz="1200" b="0" i="0" dirty="0">
                <a:solidFill>
                  <a:srgbClr val="1B1B1B"/>
                </a:solidFill>
                <a:effectLst/>
                <a:latin typeface="Cambria" panose="02040503050406030204" pitchFamily="18" charset="0"/>
              </a:rPr>
              <a:t>Fokal lezyon sayısının ve yaygın desenin prognostik önemi</a:t>
            </a:r>
          </a:p>
          <a:p>
            <a:pPr lvl="2">
              <a:lnSpc>
                <a:spcPct val="150000"/>
              </a:lnSpc>
              <a:buFont typeface="Arial" panose="020B0604020202020204" pitchFamily="34" charset="0"/>
              <a:buChar char="•"/>
            </a:pPr>
            <a:r>
              <a:rPr lang="tr-TR" sz="1200" dirty="0">
                <a:solidFill>
                  <a:srgbClr val="FF0000"/>
                </a:solidFill>
                <a:latin typeface="Cambria" panose="02040503050406030204" pitchFamily="18" charset="0"/>
              </a:rPr>
              <a:t>Birden</a:t>
            </a:r>
            <a:r>
              <a:rPr lang="tr-TR" sz="1200" dirty="0">
                <a:solidFill>
                  <a:srgbClr val="1B1B1B"/>
                </a:solidFill>
                <a:latin typeface="Cambria" panose="02040503050406030204" pitchFamily="18" charset="0"/>
              </a:rPr>
              <a:t> fazla lezyon </a:t>
            </a:r>
            <a:r>
              <a:rPr lang="tr-TR" sz="1200" dirty="0">
                <a:solidFill>
                  <a:srgbClr val="FF0000"/>
                </a:solidFill>
                <a:latin typeface="Cambria" panose="02040503050406030204" pitchFamily="18" charset="0"/>
              </a:rPr>
              <a:t>KÖTÜ PFS</a:t>
            </a:r>
          </a:p>
          <a:p>
            <a:pPr lvl="2">
              <a:lnSpc>
                <a:spcPct val="150000"/>
              </a:lnSpc>
              <a:buFont typeface="Arial" panose="020B0604020202020204" pitchFamily="34" charset="0"/>
              <a:buChar char="•"/>
            </a:pPr>
            <a:r>
              <a:rPr lang="tr-TR" sz="1200" b="0" i="0" dirty="0">
                <a:solidFill>
                  <a:srgbClr val="FF0000"/>
                </a:solidFill>
                <a:effectLst/>
                <a:latin typeface="Cambria" panose="02040503050406030204" pitchFamily="18" charset="0"/>
              </a:rPr>
              <a:t>Yediden</a:t>
            </a:r>
            <a:r>
              <a:rPr lang="tr-TR" sz="1200" b="0" i="0" dirty="0">
                <a:solidFill>
                  <a:srgbClr val="1B1B1B"/>
                </a:solidFill>
                <a:effectLst/>
                <a:latin typeface="Cambria" panose="02040503050406030204" pitchFamily="18" charset="0"/>
              </a:rPr>
              <a:t> fazla lezyon </a:t>
            </a:r>
            <a:r>
              <a:rPr lang="tr-TR" sz="1200" b="0" i="0" dirty="0">
                <a:solidFill>
                  <a:srgbClr val="FF0000"/>
                </a:solidFill>
                <a:effectLst/>
                <a:latin typeface="Cambria" panose="02040503050406030204" pitchFamily="18" charset="0"/>
              </a:rPr>
              <a:t>KÖTÜ OS</a:t>
            </a:r>
          </a:p>
          <a:p>
            <a:pPr algn="l">
              <a:lnSpc>
                <a:spcPct val="150000"/>
              </a:lnSpc>
              <a:buFont typeface="Arial" panose="020B0604020202020204" pitchFamily="34" charset="0"/>
              <a:buChar char="•"/>
            </a:pPr>
            <a:r>
              <a:rPr lang="tr-TR" sz="1200" b="0" i="0" dirty="0" err="1">
                <a:solidFill>
                  <a:srgbClr val="1B1B1B"/>
                </a:solidFill>
                <a:effectLst/>
                <a:latin typeface="Cambria" panose="02040503050406030204" pitchFamily="18" charset="0"/>
              </a:rPr>
              <a:t>Ekstraosseöz</a:t>
            </a:r>
            <a:r>
              <a:rPr lang="tr-TR" sz="1200" b="0" i="0" dirty="0">
                <a:solidFill>
                  <a:srgbClr val="1B1B1B"/>
                </a:solidFill>
                <a:effectLst/>
                <a:latin typeface="Cambria" panose="02040503050406030204" pitchFamily="18" charset="0"/>
              </a:rPr>
              <a:t> değerlendirme</a:t>
            </a:r>
          </a:p>
          <a:p>
            <a:pPr algn="l">
              <a:lnSpc>
                <a:spcPct val="150000"/>
              </a:lnSpc>
              <a:buFont typeface="Arial" panose="020B0604020202020204" pitchFamily="34" charset="0"/>
              <a:buChar char="•"/>
            </a:pPr>
            <a:r>
              <a:rPr lang="tr-TR" sz="1200" b="0" i="0" dirty="0">
                <a:solidFill>
                  <a:srgbClr val="1B1B1B"/>
                </a:solidFill>
                <a:effectLst/>
                <a:latin typeface="Cambria" panose="02040503050406030204" pitchFamily="18" charset="0"/>
              </a:rPr>
              <a:t>Omurilik/sinir sıkışması ve ikincil hasarın üstün değerlendirmesi</a:t>
            </a:r>
          </a:p>
          <a:p>
            <a:pPr algn="l">
              <a:lnSpc>
                <a:spcPct val="150000"/>
              </a:lnSpc>
              <a:buFont typeface="Arial" panose="020B0604020202020204" pitchFamily="34" charset="0"/>
              <a:buChar char="•"/>
            </a:pPr>
            <a:r>
              <a:rPr lang="tr-TR" sz="1200" b="0" i="0" dirty="0" err="1">
                <a:solidFill>
                  <a:srgbClr val="FF0000"/>
                </a:solidFill>
                <a:effectLst/>
                <a:latin typeface="Cambria" panose="02040503050406030204" pitchFamily="18" charset="0"/>
              </a:rPr>
              <a:t>Diffüzyon</a:t>
            </a:r>
            <a:r>
              <a:rPr lang="tr-TR" sz="1200" b="0" i="0" dirty="0">
                <a:solidFill>
                  <a:srgbClr val="FF0000"/>
                </a:solidFill>
                <a:effectLst/>
                <a:latin typeface="Cambria" panose="02040503050406030204" pitchFamily="18" charset="0"/>
              </a:rPr>
              <a:t> ağırlıklı görüntüleme (DWI) </a:t>
            </a:r>
            <a:r>
              <a:rPr lang="tr-TR" sz="1200" b="0" i="0" dirty="0">
                <a:solidFill>
                  <a:srgbClr val="1B1B1B"/>
                </a:solidFill>
                <a:effectLst/>
                <a:latin typeface="Cambria" panose="02040503050406030204" pitchFamily="18" charset="0"/>
              </a:rPr>
              <a:t>kullanılarak </a:t>
            </a:r>
            <a:r>
              <a:rPr lang="tr-TR" sz="1200" b="0" i="0" dirty="0">
                <a:solidFill>
                  <a:srgbClr val="FF0000"/>
                </a:solidFill>
                <a:effectLst/>
                <a:latin typeface="Cambria" panose="02040503050406030204" pitchFamily="18" charset="0"/>
              </a:rPr>
              <a:t>terapi yanıtının </a:t>
            </a:r>
            <a:r>
              <a:rPr lang="tr-TR" sz="1200" b="0" i="0" dirty="0">
                <a:solidFill>
                  <a:srgbClr val="1B1B1B"/>
                </a:solidFill>
                <a:effectLst/>
                <a:latin typeface="Cambria" panose="02040503050406030204" pitchFamily="18" charset="0"/>
              </a:rPr>
              <a:t>değerlendirilmesi</a:t>
            </a:r>
          </a:p>
        </p:txBody>
      </p:sp>
      <p:sp>
        <p:nvSpPr>
          <p:cNvPr id="7" name="Metin kutusu 6">
            <a:extLst>
              <a:ext uri="{FF2B5EF4-FFF2-40B4-BE49-F238E27FC236}">
                <a16:creationId xmlns:a16="http://schemas.microsoft.com/office/drawing/2014/main" id="{68A34D1C-1079-C6C4-97E0-87C76B4EA378}"/>
              </a:ext>
            </a:extLst>
          </p:cNvPr>
          <p:cNvSpPr txBox="1"/>
          <p:nvPr/>
        </p:nvSpPr>
        <p:spPr>
          <a:xfrm>
            <a:off x="8216348" y="5955600"/>
            <a:ext cx="3193111" cy="246221"/>
          </a:xfrm>
          <a:prstGeom prst="rect">
            <a:avLst/>
          </a:prstGeom>
          <a:noFill/>
        </p:spPr>
        <p:txBody>
          <a:bodyPr wrap="square">
            <a:spAutoFit/>
          </a:bodyPr>
          <a:lstStyle/>
          <a:p>
            <a:r>
              <a:rPr lang="tr-TR" sz="1000" b="0" i="0" dirty="0" err="1">
                <a:solidFill>
                  <a:srgbClr val="1B1B1B"/>
                </a:solidFill>
                <a:effectLst/>
                <a:latin typeface="Times New Roman" panose="02020603050405020304" pitchFamily="18" charset="0"/>
                <a:cs typeface="Times New Roman" panose="02020603050405020304" pitchFamily="18" charset="0"/>
              </a:rPr>
              <a:t>Rodríguez-Laval</a:t>
            </a:r>
            <a:r>
              <a:rPr lang="tr-TR" sz="1000" b="0" i="0" dirty="0">
                <a:solidFill>
                  <a:srgbClr val="1B1B1B"/>
                </a:solidFill>
                <a:effectLst/>
                <a:latin typeface="Times New Roman" panose="02020603050405020304" pitchFamily="18" charset="0"/>
                <a:cs typeface="Times New Roman" panose="02020603050405020304" pitchFamily="18" charset="0"/>
              </a:rPr>
              <a:t> V, et al. J </a:t>
            </a:r>
            <a:r>
              <a:rPr lang="tr-TR" sz="1000" b="0" i="0" dirty="0" err="1">
                <a:solidFill>
                  <a:srgbClr val="1B1B1B"/>
                </a:solidFill>
                <a:effectLst/>
                <a:latin typeface="Times New Roman" panose="02020603050405020304" pitchFamily="18" charset="0"/>
                <a:cs typeface="Times New Roman" panose="02020603050405020304" pitchFamily="18" charset="0"/>
              </a:rPr>
              <a:t>Clin</a:t>
            </a:r>
            <a:r>
              <a:rPr lang="tr-TR" sz="1000" b="0" i="0" dirty="0">
                <a:solidFill>
                  <a:srgbClr val="1B1B1B"/>
                </a:solidFill>
                <a:effectLst/>
                <a:latin typeface="Times New Roman" panose="02020603050405020304" pitchFamily="18" charset="0"/>
                <a:cs typeface="Times New Roman" panose="02020603050405020304" pitchFamily="18" charset="0"/>
              </a:rPr>
              <a:t> </a:t>
            </a:r>
            <a:r>
              <a:rPr lang="tr-TR" sz="1000" b="0" i="0" dirty="0" err="1">
                <a:solidFill>
                  <a:srgbClr val="1B1B1B"/>
                </a:solidFill>
                <a:effectLst/>
                <a:latin typeface="Times New Roman" panose="02020603050405020304" pitchFamily="18" charset="0"/>
                <a:cs typeface="Times New Roman" panose="02020603050405020304" pitchFamily="18" charset="0"/>
              </a:rPr>
              <a:t>Med</a:t>
            </a:r>
            <a:r>
              <a:rPr lang="tr-TR" sz="1000" b="0" i="0" dirty="0">
                <a:solidFill>
                  <a:srgbClr val="1B1B1B"/>
                </a:solidFill>
                <a:effectLst/>
                <a:latin typeface="Times New Roman" panose="02020603050405020304" pitchFamily="18" charset="0"/>
                <a:cs typeface="Times New Roman" panose="02020603050405020304" pitchFamily="18" charset="0"/>
              </a:rPr>
              <a:t>. 2024</a:t>
            </a:r>
            <a:endParaRPr lang="tr-TR" sz="1000"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37AB8C3-53B6-6EA4-10E9-E49B89211723}"/>
              </a:ext>
            </a:extLst>
          </p:cNvPr>
          <p:cNvSpPr txBox="1"/>
          <p:nvPr/>
        </p:nvSpPr>
        <p:spPr>
          <a:xfrm>
            <a:off x="8216348" y="6369764"/>
            <a:ext cx="2835303" cy="246221"/>
          </a:xfrm>
          <a:prstGeom prst="rect">
            <a:avLst/>
          </a:prstGeom>
          <a:noFill/>
        </p:spPr>
        <p:txBody>
          <a:bodyPr wrap="square">
            <a:spAutoFit/>
          </a:bodyPr>
          <a:lstStyle/>
          <a:p>
            <a:r>
              <a:rPr lang="en-US" sz="1000" b="0" i="0" dirty="0">
                <a:solidFill>
                  <a:srgbClr val="1B1B1B"/>
                </a:solidFill>
                <a:effectLst/>
                <a:latin typeface="Times New Roman" panose="02020603050405020304" pitchFamily="18" charset="0"/>
                <a:cs typeface="Times New Roman" panose="02020603050405020304" pitchFamily="18" charset="0"/>
              </a:rPr>
              <a:t>Dutoit JC, Verstraete KL. Insights Imaging. 2016</a:t>
            </a:r>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230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BB19B1-D80E-7F05-26AF-D0047F1B0855}"/>
              </a:ext>
            </a:extLst>
          </p:cNvPr>
          <p:cNvSpPr>
            <a:spLocks noGrp="1"/>
          </p:cNvSpPr>
          <p:nvPr>
            <p:ph type="title"/>
          </p:nvPr>
        </p:nvSpPr>
        <p:spPr>
          <a:xfrm>
            <a:off x="6488264" y="687248"/>
            <a:ext cx="4865536" cy="4799151"/>
          </a:xfrm>
        </p:spPr>
        <p:txBody>
          <a:bodyPr>
            <a:noAutofit/>
          </a:bodyPr>
          <a:lstStyle/>
          <a:p>
            <a:r>
              <a:rPr lang="tr-TR" sz="2000" dirty="0">
                <a:latin typeface="+mn-lt"/>
                <a:cs typeface="Times New Roman" panose="02020603050405020304" pitchFamily="18" charset="0"/>
              </a:rPr>
              <a:t>Multipl </a:t>
            </a:r>
            <a:r>
              <a:rPr lang="tr-TR" sz="2000" dirty="0" err="1">
                <a:latin typeface="+mn-lt"/>
                <a:cs typeface="Times New Roman" panose="02020603050405020304" pitchFamily="18" charset="0"/>
              </a:rPr>
              <a:t>miyelomlu</a:t>
            </a:r>
            <a:r>
              <a:rPr lang="tr-TR" sz="2000" dirty="0">
                <a:latin typeface="+mn-lt"/>
                <a:cs typeface="Times New Roman" panose="02020603050405020304" pitchFamily="18" charset="0"/>
              </a:rPr>
              <a:t> 71 yaşında kadın hasta</a:t>
            </a:r>
            <a:br>
              <a:rPr lang="tr-TR" sz="2000" dirty="0">
                <a:latin typeface="+mn-lt"/>
                <a:cs typeface="Times New Roman" panose="02020603050405020304" pitchFamily="18" charset="0"/>
              </a:rPr>
            </a:br>
            <a:br>
              <a:rPr lang="tr-TR" sz="2000" dirty="0">
                <a:latin typeface="+mn-lt"/>
                <a:cs typeface="Times New Roman" panose="02020603050405020304" pitchFamily="18" charset="0"/>
              </a:rPr>
            </a:br>
            <a:r>
              <a:rPr lang="tr-TR" sz="2000" dirty="0" err="1">
                <a:latin typeface="+mn-lt"/>
                <a:cs typeface="Times New Roman" panose="02020603050405020304" pitchFamily="18" charset="0"/>
              </a:rPr>
              <a:t>Sagital</a:t>
            </a:r>
            <a:r>
              <a:rPr lang="tr-TR" sz="2000" dirty="0">
                <a:latin typeface="+mn-lt"/>
                <a:cs typeface="Times New Roman" panose="02020603050405020304" pitchFamily="18" charset="0"/>
              </a:rPr>
              <a:t> kontrastsız (A) ve kontrastlı (B) T1-ağırlıklı </a:t>
            </a:r>
            <a:r>
              <a:rPr lang="tr-TR" sz="2000" dirty="0">
                <a:highlight>
                  <a:srgbClr val="FFFF00"/>
                </a:highlight>
                <a:latin typeface="+mn-lt"/>
                <a:cs typeface="Times New Roman" panose="02020603050405020304" pitchFamily="18" charset="0"/>
              </a:rPr>
              <a:t>yağ baskılamalı olmayan </a:t>
            </a:r>
            <a:r>
              <a:rPr lang="tr-TR" sz="2000" dirty="0">
                <a:latin typeface="+mn-lt"/>
                <a:cs typeface="Times New Roman" panose="02020603050405020304" pitchFamily="18" charset="0"/>
              </a:rPr>
              <a:t>MR görüntülerinde </a:t>
            </a:r>
            <a:r>
              <a:rPr lang="tr-TR" sz="2000" dirty="0">
                <a:solidFill>
                  <a:srgbClr val="FF0000"/>
                </a:solidFill>
                <a:latin typeface="+mn-lt"/>
                <a:cs typeface="Times New Roman" panose="02020603050405020304" pitchFamily="18" charset="0"/>
              </a:rPr>
              <a:t>yaygın kemik iliği infiltrasyonu</a:t>
            </a:r>
            <a:r>
              <a:rPr lang="tr-TR" sz="2000" dirty="0">
                <a:latin typeface="+mn-lt"/>
                <a:cs typeface="Times New Roman" panose="02020603050405020304" pitchFamily="18" charset="0"/>
              </a:rPr>
              <a:t> ve </a:t>
            </a:r>
            <a:r>
              <a:rPr lang="tr-TR" sz="2000" dirty="0">
                <a:solidFill>
                  <a:srgbClr val="FF0000"/>
                </a:solidFill>
                <a:latin typeface="+mn-lt"/>
                <a:cs typeface="Times New Roman" panose="02020603050405020304" pitchFamily="18" charset="0"/>
              </a:rPr>
              <a:t>yaygın epidural tümör </a:t>
            </a:r>
            <a:r>
              <a:rPr lang="tr-TR" sz="2000" dirty="0">
                <a:latin typeface="+mn-lt"/>
                <a:cs typeface="Times New Roman" panose="02020603050405020304" pitchFamily="18" charset="0"/>
              </a:rPr>
              <a:t>görülmektedir. </a:t>
            </a:r>
            <a:br>
              <a:rPr lang="tr-TR" sz="2000" dirty="0">
                <a:latin typeface="+mn-lt"/>
                <a:cs typeface="Times New Roman" panose="02020603050405020304" pitchFamily="18" charset="0"/>
              </a:rPr>
            </a:br>
            <a:br>
              <a:rPr lang="tr-TR" sz="2000" dirty="0">
                <a:latin typeface="+mn-lt"/>
                <a:cs typeface="Times New Roman" panose="02020603050405020304" pitchFamily="18" charset="0"/>
              </a:rPr>
            </a:br>
            <a:r>
              <a:rPr lang="tr-TR" sz="2000" dirty="0">
                <a:latin typeface="+mn-lt"/>
                <a:cs typeface="Times New Roman" panose="02020603050405020304" pitchFamily="18" charset="0"/>
              </a:rPr>
              <a:t>C, </a:t>
            </a:r>
            <a:r>
              <a:rPr lang="tr-TR" sz="2000" dirty="0" err="1">
                <a:latin typeface="+mn-lt"/>
                <a:cs typeface="Times New Roman" panose="02020603050405020304" pitchFamily="18" charset="0"/>
              </a:rPr>
              <a:t>Sagital</a:t>
            </a:r>
            <a:r>
              <a:rPr lang="tr-TR" sz="2000" dirty="0">
                <a:latin typeface="+mn-lt"/>
                <a:cs typeface="Times New Roman" panose="02020603050405020304" pitchFamily="18" charset="0"/>
              </a:rPr>
              <a:t> T2-ağırlıklı </a:t>
            </a:r>
            <a:r>
              <a:rPr lang="tr-TR" sz="2000" dirty="0">
                <a:highlight>
                  <a:srgbClr val="FFFF00"/>
                </a:highlight>
                <a:latin typeface="+mn-lt"/>
                <a:cs typeface="Times New Roman" panose="02020603050405020304" pitchFamily="18" charset="0"/>
              </a:rPr>
              <a:t>yağ baskılamalı </a:t>
            </a:r>
            <a:r>
              <a:rPr lang="tr-TR" sz="2000" dirty="0">
                <a:latin typeface="+mn-lt"/>
                <a:cs typeface="Times New Roman" panose="02020603050405020304" pitchFamily="18" charset="0"/>
              </a:rPr>
              <a:t>MR görüntülerinde </a:t>
            </a:r>
            <a:r>
              <a:rPr lang="tr-TR" sz="2000" dirty="0">
                <a:solidFill>
                  <a:srgbClr val="FF0000"/>
                </a:solidFill>
                <a:latin typeface="+mn-lt"/>
                <a:cs typeface="Times New Roman" panose="02020603050405020304" pitchFamily="18" charset="0"/>
              </a:rPr>
              <a:t>yaygın kemik iliği infiltrasyonu ve yaygın epidural tümör </a:t>
            </a:r>
            <a:r>
              <a:rPr lang="tr-TR" sz="2000" dirty="0">
                <a:latin typeface="+mn-lt"/>
                <a:cs typeface="Times New Roman" panose="02020603050405020304" pitchFamily="18" charset="0"/>
              </a:rPr>
              <a:t>ile birlikte </a:t>
            </a:r>
            <a:r>
              <a:rPr lang="tr-TR" sz="2000" dirty="0">
                <a:solidFill>
                  <a:srgbClr val="FF0000"/>
                </a:solidFill>
                <a:latin typeface="+mn-lt"/>
                <a:cs typeface="Times New Roman" panose="02020603050405020304" pitchFamily="18" charset="0"/>
              </a:rPr>
              <a:t>dural kesenin silinmesi </a:t>
            </a:r>
            <a:r>
              <a:rPr lang="tr-TR" sz="2000" dirty="0">
                <a:latin typeface="+mn-lt"/>
                <a:cs typeface="Times New Roman" panose="02020603050405020304" pitchFamily="18" charset="0"/>
              </a:rPr>
              <a:t>görülmektedir. </a:t>
            </a:r>
            <a:br>
              <a:rPr lang="tr-TR" sz="2000" dirty="0">
                <a:latin typeface="+mn-lt"/>
                <a:cs typeface="Times New Roman" panose="02020603050405020304" pitchFamily="18" charset="0"/>
              </a:rPr>
            </a:br>
            <a:br>
              <a:rPr lang="tr-TR" sz="2000" dirty="0">
                <a:latin typeface="+mn-lt"/>
                <a:cs typeface="Times New Roman" panose="02020603050405020304" pitchFamily="18" charset="0"/>
              </a:rPr>
            </a:br>
            <a:r>
              <a:rPr lang="tr-TR" sz="2000" dirty="0">
                <a:latin typeface="+mn-lt"/>
                <a:cs typeface="Times New Roman" panose="02020603050405020304" pitchFamily="18" charset="0"/>
              </a:rPr>
              <a:t>D. </a:t>
            </a:r>
            <a:r>
              <a:rPr lang="tr-TR" sz="2000" dirty="0" err="1">
                <a:latin typeface="+mn-lt"/>
                <a:cs typeface="Times New Roman" panose="02020603050405020304" pitchFamily="18" charset="0"/>
              </a:rPr>
              <a:t>Sagital</a:t>
            </a:r>
            <a:r>
              <a:rPr lang="tr-TR" sz="2000" dirty="0">
                <a:latin typeface="+mn-lt"/>
                <a:cs typeface="Times New Roman" panose="02020603050405020304" pitchFamily="18" charset="0"/>
              </a:rPr>
              <a:t> düşük doz BT görüntüsü, Bu bulguların BT’de görülmesi, </a:t>
            </a:r>
            <a:r>
              <a:rPr lang="tr-TR" sz="2000" dirty="0" err="1">
                <a:latin typeface="+mn-lt"/>
                <a:cs typeface="Times New Roman" panose="02020603050405020304" pitchFamily="18" charset="0"/>
              </a:rPr>
              <a:t>MR’a</a:t>
            </a:r>
            <a:r>
              <a:rPr lang="tr-TR" sz="2000" dirty="0">
                <a:latin typeface="+mn-lt"/>
                <a:cs typeface="Times New Roman" panose="02020603050405020304" pitchFamily="18" charset="0"/>
              </a:rPr>
              <a:t> göre daha zordur.</a:t>
            </a:r>
          </a:p>
        </p:txBody>
      </p:sp>
      <p:pic>
        <p:nvPicPr>
          <p:cNvPr id="5" name="İçerik Yer Tutucusu 4">
            <a:extLst>
              <a:ext uri="{FF2B5EF4-FFF2-40B4-BE49-F238E27FC236}">
                <a16:creationId xmlns:a16="http://schemas.microsoft.com/office/drawing/2014/main" id="{77BFC2E8-3361-A212-2439-2BE69B355EA5}"/>
              </a:ext>
            </a:extLst>
          </p:cNvPr>
          <p:cNvPicPr>
            <a:picLocks noGrp="1" noChangeAspect="1"/>
          </p:cNvPicPr>
          <p:nvPr>
            <p:ph idx="1"/>
          </p:nvPr>
        </p:nvPicPr>
        <p:blipFill>
          <a:blip r:embed="rId2"/>
          <a:stretch>
            <a:fillRect/>
          </a:stretch>
        </p:blipFill>
        <p:spPr>
          <a:xfrm>
            <a:off x="196804" y="41743"/>
            <a:ext cx="5758723" cy="6765227"/>
          </a:xfrm>
        </p:spPr>
      </p:pic>
      <p:sp>
        <p:nvSpPr>
          <p:cNvPr id="7" name="Metin kutusu 6">
            <a:extLst>
              <a:ext uri="{FF2B5EF4-FFF2-40B4-BE49-F238E27FC236}">
                <a16:creationId xmlns:a16="http://schemas.microsoft.com/office/drawing/2014/main" id="{B3CA6432-3252-CBC4-1252-66A06E236D56}"/>
              </a:ext>
            </a:extLst>
          </p:cNvPr>
          <p:cNvSpPr txBox="1"/>
          <p:nvPr/>
        </p:nvSpPr>
        <p:spPr>
          <a:xfrm>
            <a:off x="6620786" y="5924530"/>
            <a:ext cx="2911632" cy="246221"/>
          </a:xfrm>
          <a:prstGeom prst="rect">
            <a:avLst/>
          </a:prstGeom>
          <a:noFill/>
        </p:spPr>
        <p:txBody>
          <a:bodyPr wrap="square">
            <a:spAutoFit/>
          </a:bodyPr>
          <a:lstStyle/>
          <a:p>
            <a:r>
              <a:rPr lang="tr-TR" sz="1000" b="0" i="0" dirty="0" err="1">
                <a:solidFill>
                  <a:srgbClr val="212121"/>
                </a:solidFill>
                <a:effectLst/>
                <a:latin typeface="Times New Roman" panose="02020603050405020304" pitchFamily="18" charset="0"/>
                <a:cs typeface="Times New Roman" panose="02020603050405020304" pitchFamily="18" charset="0"/>
              </a:rPr>
              <a:t>Wu</a:t>
            </a:r>
            <a:r>
              <a:rPr lang="tr-TR" sz="1000" b="0" i="0" dirty="0">
                <a:solidFill>
                  <a:srgbClr val="212121"/>
                </a:solidFill>
                <a:effectLst/>
                <a:latin typeface="Times New Roman" panose="02020603050405020304" pitchFamily="18" charset="0"/>
                <a:cs typeface="Times New Roman" panose="02020603050405020304" pitchFamily="18" charset="0"/>
              </a:rPr>
              <a:t> F, et al. AJR </a:t>
            </a:r>
            <a:r>
              <a:rPr lang="tr-TR" sz="1000" b="0" i="0" dirty="0" err="1">
                <a:solidFill>
                  <a:srgbClr val="212121"/>
                </a:solidFill>
                <a:effectLst/>
                <a:latin typeface="Times New Roman" panose="02020603050405020304" pitchFamily="18" charset="0"/>
                <a:cs typeface="Times New Roman" panose="02020603050405020304" pitchFamily="18" charset="0"/>
              </a:rPr>
              <a:t>Am</a:t>
            </a:r>
            <a:r>
              <a:rPr lang="tr-TR" sz="1000" b="0" i="0" dirty="0">
                <a:solidFill>
                  <a:srgbClr val="212121"/>
                </a:solidFill>
                <a:effectLst/>
                <a:latin typeface="Times New Roman" panose="02020603050405020304" pitchFamily="18" charset="0"/>
                <a:cs typeface="Times New Roman" panose="02020603050405020304" pitchFamily="18" charset="0"/>
              </a:rPr>
              <a:t> J </a:t>
            </a:r>
            <a:r>
              <a:rPr lang="tr-TR" sz="1000" b="0" i="0" dirty="0" err="1">
                <a:solidFill>
                  <a:srgbClr val="212121"/>
                </a:solidFill>
                <a:effectLst/>
                <a:latin typeface="Times New Roman" panose="02020603050405020304" pitchFamily="18" charset="0"/>
                <a:cs typeface="Times New Roman" panose="02020603050405020304" pitchFamily="18" charset="0"/>
              </a:rPr>
              <a:t>Roentgenol</a:t>
            </a:r>
            <a:r>
              <a:rPr lang="tr-TR" sz="1000" b="0" i="0" dirty="0">
                <a:solidFill>
                  <a:srgbClr val="212121"/>
                </a:solidFill>
                <a:effectLst/>
                <a:latin typeface="Times New Roman" panose="02020603050405020304" pitchFamily="18" charset="0"/>
                <a:cs typeface="Times New Roman" panose="02020603050405020304" pitchFamily="18" charset="0"/>
              </a:rPr>
              <a:t>. 2021</a:t>
            </a:r>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61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F2373F-0E9A-A17C-8A4D-3773D534FC97}"/>
              </a:ext>
            </a:extLst>
          </p:cNvPr>
          <p:cNvSpPr>
            <a:spLocks noGrp="1"/>
          </p:cNvSpPr>
          <p:nvPr>
            <p:ph type="title"/>
          </p:nvPr>
        </p:nvSpPr>
        <p:spPr>
          <a:xfrm>
            <a:off x="7783627" y="1"/>
            <a:ext cx="4182423" cy="6074796"/>
          </a:xfrm>
        </p:spPr>
        <p:txBody>
          <a:bodyPr>
            <a:normAutofit/>
          </a:bodyPr>
          <a:lstStyle/>
          <a:p>
            <a:r>
              <a:rPr lang="tr-TR" sz="2000" b="1" dirty="0">
                <a:solidFill>
                  <a:srgbClr val="FF0000"/>
                </a:solidFill>
                <a:latin typeface="+mn-lt"/>
              </a:rPr>
              <a:t>Difüzyon ağırlıklı görüntüleme (DWI)</a:t>
            </a:r>
            <a:r>
              <a:rPr lang="tr-TR" sz="2000" dirty="0">
                <a:solidFill>
                  <a:srgbClr val="FF0000"/>
                </a:solidFill>
                <a:latin typeface="+mn-lt"/>
              </a:rPr>
              <a:t> </a:t>
            </a:r>
            <a:r>
              <a:rPr lang="tr-TR" sz="2000" dirty="0">
                <a:latin typeface="+mn-lt"/>
              </a:rPr>
              <a:t>ile birlikte yapılan TV-MRI, kemik iliği infiltrasyonunu saptamada en duyarlı görüntüleme yöntemidir.</a:t>
            </a:r>
            <a:br>
              <a:rPr lang="tr-TR" sz="2000" dirty="0">
                <a:latin typeface="+mn-lt"/>
              </a:rPr>
            </a:br>
            <a:br>
              <a:rPr lang="tr-TR" sz="2000" dirty="0">
                <a:latin typeface="+mn-lt"/>
              </a:rPr>
            </a:br>
            <a:r>
              <a:rPr lang="tr-TR" sz="2000" dirty="0">
                <a:latin typeface="+mn-lt"/>
              </a:rPr>
              <a:t>DWI eşliğindeki TV-MRI, tüm bölgelerde (kafa hariç) </a:t>
            </a:r>
            <a:r>
              <a:rPr lang="tr-TR" sz="2000" b="1" dirty="0">
                <a:solidFill>
                  <a:srgbClr val="FF0000"/>
                </a:solidFill>
                <a:latin typeface="+mn-lt"/>
              </a:rPr>
              <a:t>intramedüller lezyonları</a:t>
            </a:r>
            <a:r>
              <a:rPr lang="tr-TR" sz="2000" dirty="0">
                <a:solidFill>
                  <a:srgbClr val="FF0000"/>
                </a:solidFill>
                <a:latin typeface="+mn-lt"/>
              </a:rPr>
              <a:t> saptamada </a:t>
            </a:r>
            <a:r>
              <a:rPr lang="tr-TR" sz="2000" b="1" dirty="0">
                <a:solidFill>
                  <a:srgbClr val="FF0000"/>
                </a:solidFill>
                <a:latin typeface="+mn-lt"/>
              </a:rPr>
              <a:t>FDG PET/BT’ye kıyasla daha yüksek duyarlılık</a:t>
            </a:r>
            <a:r>
              <a:rPr lang="tr-TR" sz="2000" dirty="0">
                <a:solidFill>
                  <a:srgbClr val="FF0000"/>
                </a:solidFill>
                <a:latin typeface="+mn-lt"/>
              </a:rPr>
              <a:t> </a:t>
            </a:r>
            <a:r>
              <a:rPr lang="tr-TR" sz="2000" dirty="0">
                <a:latin typeface="+mn-lt"/>
              </a:rPr>
              <a:t>göstermiştir</a:t>
            </a:r>
            <a:br>
              <a:rPr lang="tr-TR" sz="2000" dirty="0">
                <a:latin typeface="+mn-lt"/>
              </a:rPr>
            </a:br>
            <a:br>
              <a:rPr lang="tr-TR" sz="2000" dirty="0">
                <a:latin typeface="+mn-lt"/>
              </a:rPr>
            </a:br>
            <a:r>
              <a:rPr lang="tr-TR" sz="2000" dirty="0">
                <a:latin typeface="+mn-lt"/>
              </a:rPr>
              <a:t>Her iki yöntem de </a:t>
            </a:r>
            <a:r>
              <a:rPr lang="tr-TR" sz="2000" b="1" dirty="0" err="1">
                <a:latin typeface="+mn-lt"/>
              </a:rPr>
              <a:t>ekstramedüller</a:t>
            </a:r>
            <a:r>
              <a:rPr lang="tr-TR" sz="2000" b="1" dirty="0">
                <a:latin typeface="+mn-lt"/>
              </a:rPr>
              <a:t> lezyonların tanımlanmasında</a:t>
            </a:r>
            <a:r>
              <a:rPr lang="tr-TR" sz="2000" dirty="0">
                <a:latin typeface="+mn-lt"/>
              </a:rPr>
              <a:t> </a:t>
            </a:r>
            <a:r>
              <a:rPr lang="tr-TR" sz="2000" dirty="0">
                <a:solidFill>
                  <a:srgbClr val="FF0000"/>
                </a:solidFill>
                <a:latin typeface="+mn-lt"/>
              </a:rPr>
              <a:t>benzer derecede </a:t>
            </a:r>
            <a:r>
              <a:rPr lang="tr-TR" sz="2000" dirty="0">
                <a:latin typeface="+mn-lt"/>
              </a:rPr>
              <a:t>başarılı bulunmuştur</a:t>
            </a:r>
            <a:br>
              <a:rPr lang="tr-TR" sz="2000" dirty="0"/>
            </a:br>
            <a:endParaRPr lang="tr-TR" sz="2000" dirty="0"/>
          </a:p>
        </p:txBody>
      </p:sp>
      <p:pic>
        <p:nvPicPr>
          <p:cNvPr id="5" name="İçerik Yer Tutucusu 4">
            <a:extLst>
              <a:ext uri="{FF2B5EF4-FFF2-40B4-BE49-F238E27FC236}">
                <a16:creationId xmlns:a16="http://schemas.microsoft.com/office/drawing/2014/main" id="{DED01AC8-E650-3A93-F8C4-E89C18D903A7}"/>
              </a:ext>
            </a:extLst>
          </p:cNvPr>
          <p:cNvPicPr>
            <a:picLocks noGrp="1" noChangeAspect="1"/>
          </p:cNvPicPr>
          <p:nvPr>
            <p:ph idx="1"/>
          </p:nvPr>
        </p:nvPicPr>
        <p:blipFill>
          <a:blip r:embed="rId2"/>
          <a:stretch>
            <a:fillRect/>
          </a:stretch>
        </p:blipFill>
        <p:spPr>
          <a:xfrm>
            <a:off x="0" y="0"/>
            <a:ext cx="7783627" cy="6967242"/>
          </a:xfrm>
        </p:spPr>
      </p:pic>
      <p:sp>
        <p:nvSpPr>
          <p:cNvPr id="6" name="Metin kutusu 5">
            <a:extLst>
              <a:ext uri="{FF2B5EF4-FFF2-40B4-BE49-F238E27FC236}">
                <a16:creationId xmlns:a16="http://schemas.microsoft.com/office/drawing/2014/main" id="{246642C9-6C04-CFF6-6695-237B83857823}"/>
              </a:ext>
            </a:extLst>
          </p:cNvPr>
          <p:cNvSpPr txBox="1"/>
          <p:nvPr/>
        </p:nvSpPr>
        <p:spPr>
          <a:xfrm>
            <a:off x="8747373" y="6364665"/>
            <a:ext cx="2911632" cy="246221"/>
          </a:xfrm>
          <a:prstGeom prst="rect">
            <a:avLst/>
          </a:prstGeom>
          <a:noFill/>
        </p:spPr>
        <p:txBody>
          <a:bodyPr wrap="square">
            <a:spAutoFit/>
          </a:bodyPr>
          <a:lstStyle/>
          <a:p>
            <a:r>
              <a:rPr lang="tr-TR" sz="1000" b="0" i="0" dirty="0" err="1">
                <a:solidFill>
                  <a:srgbClr val="212121"/>
                </a:solidFill>
                <a:effectLst/>
                <a:latin typeface="Times New Roman" panose="02020603050405020304" pitchFamily="18" charset="0"/>
                <a:cs typeface="Times New Roman" panose="02020603050405020304" pitchFamily="18" charset="0"/>
              </a:rPr>
              <a:t>Wu</a:t>
            </a:r>
            <a:r>
              <a:rPr lang="tr-TR" sz="1000" b="0" i="0" dirty="0">
                <a:solidFill>
                  <a:srgbClr val="212121"/>
                </a:solidFill>
                <a:effectLst/>
                <a:latin typeface="Times New Roman" panose="02020603050405020304" pitchFamily="18" charset="0"/>
                <a:cs typeface="Times New Roman" panose="02020603050405020304" pitchFamily="18" charset="0"/>
              </a:rPr>
              <a:t> F, et al. AJR </a:t>
            </a:r>
            <a:r>
              <a:rPr lang="tr-TR" sz="1000" b="0" i="0" dirty="0" err="1">
                <a:solidFill>
                  <a:srgbClr val="212121"/>
                </a:solidFill>
                <a:effectLst/>
                <a:latin typeface="Times New Roman" panose="02020603050405020304" pitchFamily="18" charset="0"/>
                <a:cs typeface="Times New Roman" panose="02020603050405020304" pitchFamily="18" charset="0"/>
              </a:rPr>
              <a:t>Am</a:t>
            </a:r>
            <a:r>
              <a:rPr lang="tr-TR" sz="1000" b="0" i="0" dirty="0">
                <a:solidFill>
                  <a:srgbClr val="212121"/>
                </a:solidFill>
                <a:effectLst/>
                <a:latin typeface="Times New Roman" panose="02020603050405020304" pitchFamily="18" charset="0"/>
                <a:cs typeface="Times New Roman" panose="02020603050405020304" pitchFamily="18" charset="0"/>
              </a:rPr>
              <a:t> J </a:t>
            </a:r>
            <a:r>
              <a:rPr lang="tr-TR" sz="1000" b="0" i="0" dirty="0" err="1">
                <a:solidFill>
                  <a:srgbClr val="212121"/>
                </a:solidFill>
                <a:effectLst/>
                <a:latin typeface="Times New Roman" panose="02020603050405020304" pitchFamily="18" charset="0"/>
                <a:cs typeface="Times New Roman" panose="02020603050405020304" pitchFamily="18" charset="0"/>
              </a:rPr>
              <a:t>Roentgenol</a:t>
            </a:r>
            <a:r>
              <a:rPr lang="tr-TR" sz="1000" b="0" i="0" dirty="0">
                <a:solidFill>
                  <a:srgbClr val="212121"/>
                </a:solidFill>
                <a:effectLst/>
                <a:latin typeface="Times New Roman" panose="02020603050405020304" pitchFamily="18" charset="0"/>
                <a:cs typeface="Times New Roman" panose="02020603050405020304" pitchFamily="18" charset="0"/>
              </a:rPr>
              <a:t>. 2021</a:t>
            </a:r>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19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179BA4-1017-8D28-886E-68A253413649}"/>
              </a:ext>
            </a:extLst>
          </p:cNvPr>
          <p:cNvSpPr>
            <a:spLocks noGrp="1"/>
          </p:cNvSpPr>
          <p:nvPr>
            <p:ph type="title"/>
          </p:nvPr>
        </p:nvSpPr>
        <p:spPr/>
        <p:txBody>
          <a:bodyPr>
            <a:normAutofit/>
          </a:bodyPr>
          <a:lstStyle/>
          <a:p>
            <a:r>
              <a:rPr lang="tr-TR" sz="3600" b="1" dirty="0"/>
              <a:t>Multipl </a:t>
            </a:r>
            <a:r>
              <a:rPr lang="tr-TR" sz="3600" b="1" dirty="0" err="1"/>
              <a:t>Myelom</a:t>
            </a:r>
            <a:endParaRPr lang="tr-TR" sz="3600" dirty="0"/>
          </a:p>
        </p:txBody>
      </p:sp>
      <p:sp>
        <p:nvSpPr>
          <p:cNvPr id="3" name="İçerik Yer Tutucusu 2">
            <a:extLst>
              <a:ext uri="{FF2B5EF4-FFF2-40B4-BE49-F238E27FC236}">
                <a16:creationId xmlns:a16="http://schemas.microsoft.com/office/drawing/2014/main" id="{8CF959B7-6530-67EC-950B-51DC87573BF0}"/>
              </a:ext>
            </a:extLst>
          </p:cNvPr>
          <p:cNvSpPr>
            <a:spLocks noGrp="1"/>
          </p:cNvSpPr>
          <p:nvPr>
            <p:ph idx="1"/>
          </p:nvPr>
        </p:nvSpPr>
        <p:spPr>
          <a:xfrm>
            <a:off x="456039" y="1865581"/>
            <a:ext cx="7185163" cy="4351338"/>
          </a:xfrm>
        </p:spPr>
        <p:txBody>
          <a:bodyPr>
            <a:normAutofit/>
          </a:bodyPr>
          <a:lstStyle/>
          <a:p>
            <a:r>
              <a:rPr lang="tr-TR" sz="2000" dirty="0"/>
              <a:t>Tüm kanserlerin %1’i</a:t>
            </a:r>
          </a:p>
          <a:p>
            <a:r>
              <a:rPr lang="tr-TR" sz="2000" dirty="0"/>
              <a:t>Tüm hematolojik malignitelerin yaklaşık %10’u</a:t>
            </a:r>
          </a:p>
          <a:p>
            <a:r>
              <a:rPr lang="tr-TR" sz="2000" dirty="0" err="1"/>
              <a:t>Myelom</a:t>
            </a:r>
            <a:r>
              <a:rPr lang="tr-TR" sz="2000" dirty="0"/>
              <a:t> spektrumundaki hastaların neredeyse tamamı, asemptomatik </a:t>
            </a:r>
            <a:r>
              <a:rPr lang="tr-TR" sz="2000" dirty="0" err="1"/>
              <a:t>pre-malign</a:t>
            </a:r>
            <a:r>
              <a:rPr lang="tr-TR" sz="2000" dirty="0"/>
              <a:t> bir evre olan "belirsiz klinik öneme sahip monoklonal </a:t>
            </a:r>
            <a:r>
              <a:rPr lang="tr-TR" sz="2000" dirty="0" err="1"/>
              <a:t>gammapati</a:t>
            </a:r>
            <a:r>
              <a:rPr lang="tr-TR" sz="2000" dirty="0"/>
              <a:t>" (MGUS) üzerinden evrilir.</a:t>
            </a:r>
          </a:p>
          <a:p>
            <a:pPr marL="0" indent="0">
              <a:buNone/>
            </a:pPr>
            <a:endParaRPr lang="tr-TR" sz="20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289F8C5A-7293-9761-9D27-264642347C88}"/>
              </a:ext>
            </a:extLst>
          </p:cNvPr>
          <p:cNvPicPr>
            <a:picLocks noChangeAspect="1"/>
          </p:cNvPicPr>
          <p:nvPr/>
        </p:nvPicPr>
        <p:blipFill>
          <a:blip r:embed="rId2"/>
          <a:stretch>
            <a:fillRect/>
          </a:stretch>
        </p:blipFill>
        <p:spPr>
          <a:xfrm>
            <a:off x="196132" y="3508513"/>
            <a:ext cx="7246289" cy="3349487"/>
          </a:xfrm>
          <a:prstGeom prst="rect">
            <a:avLst/>
          </a:prstGeom>
        </p:spPr>
      </p:pic>
      <p:sp>
        <p:nvSpPr>
          <p:cNvPr id="4" name="AutoShape 2">
            <a:extLst>
              <a:ext uri="{FF2B5EF4-FFF2-40B4-BE49-F238E27FC236}">
                <a16:creationId xmlns:a16="http://schemas.microsoft.com/office/drawing/2014/main" id="{035809ED-5EC0-DFE5-47D9-4ABE2FB588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a:extLst>
              <a:ext uri="{FF2B5EF4-FFF2-40B4-BE49-F238E27FC236}">
                <a16:creationId xmlns:a16="http://schemas.microsoft.com/office/drawing/2014/main" id="{E50A7E42-470F-8E35-58C9-29AC5497A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836" y="79513"/>
            <a:ext cx="4654164" cy="6698974"/>
          </a:xfrm>
          <a:prstGeom prst="rect">
            <a:avLst/>
          </a:prstGeom>
        </p:spPr>
      </p:pic>
    </p:spTree>
    <p:extLst>
      <p:ext uri="{BB962C8B-B14F-4D97-AF65-F5344CB8AC3E}">
        <p14:creationId xmlns:p14="http://schemas.microsoft.com/office/powerpoint/2010/main" val="127147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C7D5FE-9106-A30A-C884-5F08007FAF3E}"/>
              </a:ext>
            </a:extLst>
          </p:cNvPr>
          <p:cNvSpPr>
            <a:spLocks noGrp="1"/>
          </p:cNvSpPr>
          <p:nvPr>
            <p:ph type="title"/>
          </p:nvPr>
        </p:nvSpPr>
        <p:spPr>
          <a:xfrm>
            <a:off x="7219783" y="365125"/>
            <a:ext cx="4587903" cy="2815397"/>
          </a:xfrm>
        </p:spPr>
        <p:txBody>
          <a:bodyPr>
            <a:normAutofit/>
          </a:bodyPr>
          <a:lstStyle/>
          <a:p>
            <a:r>
              <a:rPr lang="tr-TR" sz="2000" b="1" dirty="0"/>
              <a:t>PET/MR</a:t>
            </a:r>
            <a:br>
              <a:rPr lang="tr-TR" sz="2000" b="1" dirty="0"/>
            </a:br>
            <a:br>
              <a:rPr lang="tr-TR" sz="2000" dirty="0"/>
            </a:br>
            <a:r>
              <a:rPr lang="tr-TR" sz="2000" dirty="0" err="1"/>
              <a:t>Pubik</a:t>
            </a:r>
            <a:r>
              <a:rPr lang="tr-TR" sz="2000" dirty="0"/>
              <a:t> kemikte ve femurda fokal lezyonlar</a:t>
            </a:r>
            <a:br>
              <a:rPr lang="tr-TR" sz="2000" dirty="0"/>
            </a:br>
            <a:r>
              <a:rPr lang="tr-TR" sz="2000" dirty="0"/>
              <a:t>Yağ baskılı olmayan MR</a:t>
            </a:r>
          </a:p>
        </p:txBody>
      </p:sp>
      <p:pic>
        <p:nvPicPr>
          <p:cNvPr id="5" name="İçerik Yer Tutucusu 4">
            <a:extLst>
              <a:ext uri="{FF2B5EF4-FFF2-40B4-BE49-F238E27FC236}">
                <a16:creationId xmlns:a16="http://schemas.microsoft.com/office/drawing/2014/main" id="{B22A6B95-6D0E-B344-4E84-B504556AA997}"/>
              </a:ext>
            </a:extLst>
          </p:cNvPr>
          <p:cNvPicPr>
            <a:picLocks noGrp="1" noChangeAspect="1"/>
          </p:cNvPicPr>
          <p:nvPr>
            <p:ph idx="1"/>
          </p:nvPr>
        </p:nvPicPr>
        <p:blipFill>
          <a:blip r:embed="rId2"/>
          <a:stretch>
            <a:fillRect/>
          </a:stretch>
        </p:blipFill>
        <p:spPr>
          <a:xfrm>
            <a:off x="317171" y="28869"/>
            <a:ext cx="6599971" cy="6800261"/>
          </a:xfrm>
        </p:spPr>
      </p:pic>
      <p:sp>
        <p:nvSpPr>
          <p:cNvPr id="6" name="Metin kutusu 5">
            <a:extLst>
              <a:ext uri="{FF2B5EF4-FFF2-40B4-BE49-F238E27FC236}">
                <a16:creationId xmlns:a16="http://schemas.microsoft.com/office/drawing/2014/main" id="{9D353E6C-4D57-5B1A-F9BB-3CF433228ECD}"/>
              </a:ext>
            </a:extLst>
          </p:cNvPr>
          <p:cNvSpPr txBox="1"/>
          <p:nvPr/>
        </p:nvSpPr>
        <p:spPr>
          <a:xfrm>
            <a:off x="9113133" y="6086370"/>
            <a:ext cx="2911632" cy="246221"/>
          </a:xfrm>
          <a:prstGeom prst="rect">
            <a:avLst/>
          </a:prstGeom>
          <a:noFill/>
        </p:spPr>
        <p:txBody>
          <a:bodyPr wrap="square">
            <a:spAutoFit/>
          </a:bodyPr>
          <a:lstStyle/>
          <a:p>
            <a:r>
              <a:rPr lang="tr-TR" sz="1000" b="0" i="0" dirty="0" err="1">
                <a:solidFill>
                  <a:srgbClr val="212121"/>
                </a:solidFill>
                <a:effectLst/>
                <a:latin typeface="Times New Roman" panose="02020603050405020304" pitchFamily="18" charset="0"/>
                <a:cs typeface="Times New Roman" panose="02020603050405020304" pitchFamily="18" charset="0"/>
              </a:rPr>
              <a:t>Wu</a:t>
            </a:r>
            <a:r>
              <a:rPr lang="tr-TR" sz="1000" b="0" i="0" dirty="0">
                <a:solidFill>
                  <a:srgbClr val="212121"/>
                </a:solidFill>
                <a:effectLst/>
                <a:latin typeface="Times New Roman" panose="02020603050405020304" pitchFamily="18" charset="0"/>
                <a:cs typeface="Times New Roman" panose="02020603050405020304" pitchFamily="18" charset="0"/>
              </a:rPr>
              <a:t> F, et al. AJR </a:t>
            </a:r>
            <a:r>
              <a:rPr lang="tr-TR" sz="1000" b="0" i="0" dirty="0" err="1">
                <a:solidFill>
                  <a:srgbClr val="212121"/>
                </a:solidFill>
                <a:effectLst/>
                <a:latin typeface="Times New Roman" panose="02020603050405020304" pitchFamily="18" charset="0"/>
                <a:cs typeface="Times New Roman" panose="02020603050405020304" pitchFamily="18" charset="0"/>
              </a:rPr>
              <a:t>Am</a:t>
            </a:r>
            <a:r>
              <a:rPr lang="tr-TR" sz="1000" b="0" i="0" dirty="0">
                <a:solidFill>
                  <a:srgbClr val="212121"/>
                </a:solidFill>
                <a:effectLst/>
                <a:latin typeface="Times New Roman" panose="02020603050405020304" pitchFamily="18" charset="0"/>
                <a:cs typeface="Times New Roman" panose="02020603050405020304" pitchFamily="18" charset="0"/>
              </a:rPr>
              <a:t> J </a:t>
            </a:r>
            <a:r>
              <a:rPr lang="tr-TR" sz="1000" b="0" i="0" dirty="0" err="1">
                <a:solidFill>
                  <a:srgbClr val="212121"/>
                </a:solidFill>
                <a:effectLst/>
                <a:latin typeface="Times New Roman" panose="02020603050405020304" pitchFamily="18" charset="0"/>
                <a:cs typeface="Times New Roman" panose="02020603050405020304" pitchFamily="18" charset="0"/>
              </a:rPr>
              <a:t>Roentgenol</a:t>
            </a:r>
            <a:r>
              <a:rPr lang="tr-TR" sz="1000" b="0" i="0" dirty="0">
                <a:solidFill>
                  <a:srgbClr val="212121"/>
                </a:solidFill>
                <a:effectLst/>
                <a:latin typeface="Times New Roman" panose="02020603050405020304" pitchFamily="18" charset="0"/>
                <a:cs typeface="Times New Roman" panose="02020603050405020304" pitchFamily="18" charset="0"/>
              </a:rPr>
              <a:t>. 2021</a:t>
            </a:r>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332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BDFC92-243B-D19D-1127-874C2B7DDCAA}"/>
              </a:ext>
            </a:extLst>
          </p:cNvPr>
          <p:cNvSpPr>
            <a:spLocks noGrp="1"/>
          </p:cNvSpPr>
          <p:nvPr>
            <p:ph type="title"/>
          </p:nvPr>
        </p:nvSpPr>
        <p:spPr>
          <a:xfrm>
            <a:off x="5589766" y="365125"/>
            <a:ext cx="5764033" cy="1325563"/>
          </a:xfrm>
        </p:spPr>
        <p:txBody>
          <a:bodyPr/>
          <a:lstStyle/>
          <a:p>
            <a:r>
              <a:rPr lang="tr-TR" dirty="0"/>
              <a:t>TV-MRI</a:t>
            </a:r>
          </a:p>
        </p:txBody>
      </p:sp>
      <p:sp>
        <p:nvSpPr>
          <p:cNvPr id="3" name="İçerik Yer Tutucusu 2">
            <a:extLst>
              <a:ext uri="{FF2B5EF4-FFF2-40B4-BE49-F238E27FC236}">
                <a16:creationId xmlns:a16="http://schemas.microsoft.com/office/drawing/2014/main" id="{E1322EA8-215A-70A5-50B7-C69A9EA65079}"/>
              </a:ext>
            </a:extLst>
          </p:cNvPr>
          <p:cNvSpPr>
            <a:spLocks noGrp="1"/>
          </p:cNvSpPr>
          <p:nvPr>
            <p:ph idx="1"/>
          </p:nvPr>
        </p:nvSpPr>
        <p:spPr>
          <a:xfrm>
            <a:off x="615564" y="2120016"/>
            <a:ext cx="10515600" cy="4372859"/>
          </a:xfrm>
        </p:spPr>
        <p:txBody>
          <a:bodyPr>
            <a:normAutofit/>
          </a:bodyPr>
          <a:lstStyle/>
          <a:p>
            <a:r>
              <a:rPr lang="tr-TR" sz="1800" b="1" dirty="0" err="1"/>
              <a:t>IMWG'nin</a:t>
            </a:r>
            <a:r>
              <a:rPr lang="tr-TR" sz="1800" b="1" dirty="0"/>
              <a:t> 2014 yılında revize ettiği kılavuz, 5 mm’den büyük birden fazla kesin fokal lezyonun varlığını</a:t>
            </a:r>
            <a:r>
              <a:rPr lang="tr-TR" sz="1800" dirty="0"/>
              <a:t> miyelom tanımlayıcı olay (</a:t>
            </a:r>
            <a:r>
              <a:rPr lang="tr-TR" sz="1800" dirty="0" err="1"/>
              <a:t>myeloma-defining</a:t>
            </a:r>
            <a:r>
              <a:rPr lang="tr-TR" sz="1800" dirty="0"/>
              <a:t> </a:t>
            </a:r>
            <a:r>
              <a:rPr lang="tr-TR" sz="1800" dirty="0" err="1"/>
              <a:t>event</a:t>
            </a:r>
            <a:r>
              <a:rPr lang="tr-TR" sz="1800" dirty="0"/>
              <a:t>) olarak kabul etmiştir. Henüz tanımlayıcı olay olarak kabul edilmemekle birlikte, </a:t>
            </a:r>
            <a:r>
              <a:rPr lang="tr-TR" sz="1800" b="1" dirty="0">
                <a:solidFill>
                  <a:srgbClr val="FF0000"/>
                </a:solidFill>
              </a:rPr>
              <a:t>yaygın infiltrasyon paterni</a:t>
            </a:r>
            <a:r>
              <a:rPr lang="tr-TR" sz="1800" dirty="0">
                <a:solidFill>
                  <a:srgbClr val="FF0000"/>
                </a:solidFill>
              </a:rPr>
              <a:t> de kötü </a:t>
            </a:r>
            <a:r>
              <a:rPr lang="tr-TR" sz="1800" dirty="0" err="1">
                <a:solidFill>
                  <a:srgbClr val="FF0000"/>
                </a:solidFill>
              </a:rPr>
              <a:t>prognoz</a:t>
            </a:r>
            <a:r>
              <a:rPr lang="tr-TR" sz="1800" dirty="0">
                <a:solidFill>
                  <a:srgbClr val="FF0000"/>
                </a:solidFill>
              </a:rPr>
              <a:t> göstergesi </a:t>
            </a:r>
            <a:r>
              <a:rPr lang="tr-TR" sz="1800" dirty="0"/>
              <a:t>olarak kabul edilmektedir.</a:t>
            </a:r>
          </a:p>
          <a:p>
            <a:r>
              <a:rPr lang="tr-TR" sz="1800" dirty="0"/>
              <a:t>Yorumlama dair ayrıntılar, </a:t>
            </a:r>
            <a:r>
              <a:rPr lang="tr-TR" sz="1800" b="1" dirty="0"/>
              <a:t>2019 </a:t>
            </a:r>
            <a:r>
              <a:rPr lang="tr-TR" sz="1800" b="1" dirty="0" err="1"/>
              <a:t>Myeloma</a:t>
            </a:r>
            <a:r>
              <a:rPr lang="tr-TR" sz="1800" b="1" dirty="0"/>
              <a:t> </a:t>
            </a:r>
            <a:r>
              <a:rPr lang="tr-TR" sz="1800" b="1" dirty="0" err="1"/>
              <a:t>Response</a:t>
            </a:r>
            <a:r>
              <a:rPr lang="tr-TR" sz="1800" b="1" dirty="0"/>
              <a:t> </a:t>
            </a:r>
            <a:r>
              <a:rPr lang="tr-TR" sz="1800" b="1" dirty="0" err="1"/>
              <a:t>Assessment</a:t>
            </a:r>
            <a:r>
              <a:rPr lang="tr-TR" sz="1800" b="1" dirty="0"/>
              <a:t> </a:t>
            </a:r>
            <a:r>
              <a:rPr lang="tr-TR" sz="1800" b="1" dirty="0" err="1"/>
              <a:t>and</a:t>
            </a:r>
            <a:r>
              <a:rPr lang="tr-TR" sz="1800" b="1" dirty="0"/>
              <a:t> </a:t>
            </a:r>
            <a:r>
              <a:rPr lang="tr-TR" sz="1800" b="1" dirty="0" err="1"/>
              <a:t>Diagnosis</a:t>
            </a:r>
            <a:r>
              <a:rPr lang="tr-TR" sz="1800" b="1" dirty="0"/>
              <a:t> </a:t>
            </a:r>
            <a:r>
              <a:rPr lang="tr-TR" sz="1800" b="1" dirty="0" err="1"/>
              <a:t>System</a:t>
            </a:r>
            <a:r>
              <a:rPr lang="tr-TR" sz="1800" dirty="0"/>
              <a:t> konsensüsünde yer almaktadır.</a:t>
            </a:r>
          </a:p>
          <a:p>
            <a:r>
              <a:rPr lang="tr-TR" sz="1800" dirty="0"/>
              <a:t>IMWG, </a:t>
            </a:r>
            <a:r>
              <a:rPr lang="tr-TR" sz="1800" b="1" dirty="0" err="1"/>
              <a:t>soliter</a:t>
            </a:r>
            <a:r>
              <a:rPr lang="tr-TR" sz="1800" b="1" dirty="0"/>
              <a:t> </a:t>
            </a:r>
            <a:r>
              <a:rPr lang="tr-TR" sz="1800" b="1" dirty="0" err="1"/>
              <a:t>plazmasitom</a:t>
            </a:r>
            <a:r>
              <a:rPr lang="tr-TR" sz="1800" dirty="0"/>
              <a:t>, </a:t>
            </a:r>
            <a:r>
              <a:rPr lang="tr-TR" sz="1800" b="1" dirty="0"/>
              <a:t>MGUS</a:t>
            </a:r>
            <a:r>
              <a:rPr lang="tr-TR" sz="1800" dirty="0"/>
              <a:t>, </a:t>
            </a:r>
            <a:r>
              <a:rPr lang="tr-TR" sz="1800" b="1" dirty="0"/>
              <a:t>SMM</a:t>
            </a:r>
            <a:r>
              <a:rPr lang="tr-TR" sz="1800" dirty="0"/>
              <a:t> veya </a:t>
            </a:r>
            <a:r>
              <a:rPr lang="tr-TR" sz="1800" b="1" dirty="0"/>
              <a:t>şüpheli multipl miyelom</a:t>
            </a:r>
            <a:r>
              <a:rPr lang="tr-TR" sz="1800" dirty="0"/>
              <a:t> olgularında, </a:t>
            </a:r>
            <a:r>
              <a:rPr lang="tr-TR" sz="1800" b="1" dirty="0"/>
              <a:t>DD-</a:t>
            </a:r>
            <a:r>
              <a:rPr lang="tr-TR" sz="1800" b="1" dirty="0" err="1"/>
              <a:t>TVBT'nin</a:t>
            </a:r>
            <a:r>
              <a:rPr lang="tr-TR" sz="1800" b="1" dirty="0"/>
              <a:t> negatif veya şüpheli olduğu durumlarda</a:t>
            </a:r>
            <a:r>
              <a:rPr lang="tr-TR" sz="1800" dirty="0"/>
              <a:t> başlangıç görüntüleme yöntemi olarak TV-</a:t>
            </a:r>
            <a:r>
              <a:rPr lang="tr-TR" sz="1800" dirty="0" err="1"/>
              <a:t>MRI’yi</a:t>
            </a:r>
            <a:r>
              <a:rPr lang="tr-TR" sz="1800" dirty="0"/>
              <a:t> önermektedir. TV-MRI mümkün değilse, </a:t>
            </a:r>
            <a:r>
              <a:rPr lang="tr-TR" sz="1800" b="1" dirty="0"/>
              <a:t>aksiyal iskelet MRG</a:t>
            </a:r>
            <a:r>
              <a:rPr lang="tr-TR" sz="1800" dirty="0"/>
              <a:t>; o da mevcut değilse, </a:t>
            </a:r>
            <a:r>
              <a:rPr lang="tr-TR" sz="1800" b="1" dirty="0"/>
              <a:t>FDG PET/BT</a:t>
            </a:r>
            <a:r>
              <a:rPr lang="tr-TR" sz="1800" dirty="0"/>
              <a:t> alternatif olarak kullanılabilir. </a:t>
            </a:r>
          </a:p>
          <a:p>
            <a:r>
              <a:rPr lang="tr-TR" sz="1800" dirty="0"/>
              <a:t>TV-</a:t>
            </a:r>
            <a:r>
              <a:rPr lang="tr-TR" sz="1800" dirty="0" err="1"/>
              <a:t>MRI’nin</a:t>
            </a:r>
            <a:r>
              <a:rPr lang="tr-TR" sz="1800" dirty="0"/>
              <a:t> aksiyal iskelet </a:t>
            </a:r>
            <a:r>
              <a:rPr lang="tr-TR" sz="1800" dirty="0" err="1"/>
              <a:t>MRG’ye</a:t>
            </a:r>
            <a:r>
              <a:rPr lang="tr-TR" sz="1800" dirty="0"/>
              <a:t> göre daha duyarlı olduğu göz önüne alındığında, TV-MRI</a:t>
            </a:r>
            <a:r>
              <a:rPr lang="tr-TR" sz="1800" b="1" dirty="0"/>
              <a:t> yapılamayan durumlarda</a:t>
            </a:r>
            <a:r>
              <a:rPr lang="tr-TR" sz="1800" dirty="0"/>
              <a:t> bir sonraki tercih olarak </a:t>
            </a:r>
            <a:r>
              <a:rPr lang="tr-TR" sz="1800" b="1" dirty="0"/>
              <a:t>FDG PET/BT</a:t>
            </a:r>
            <a:r>
              <a:rPr lang="tr-TR" sz="1800" dirty="0"/>
              <a:t> önerilebilir. Ayrıca, </a:t>
            </a:r>
            <a:r>
              <a:rPr lang="tr-TR" sz="1800" b="1" dirty="0"/>
              <a:t>asemptomatik miyelom</a:t>
            </a:r>
            <a:r>
              <a:rPr lang="tr-TR" sz="1800" dirty="0"/>
              <a:t> hastalarında MRG ve FDG PET/BT benzer prognostik öneme sahiptir.</a:t>
            </a:r>
          </a:p>
          <a:p>
            <a:r>
              <a:rPr lang="tr-TR" sz="1800" dirty="0" err="1"/>
              <a:t>IMWG'nin</a:t>
            </a:r>
            <a:r>
              <a:rPr lang="tr-TR" sz="1800" dirty="0"/>
              <a:t>, </a:t>
            </a:r>
            <a:r>
              <a:rPr lang="tr-TR" sz="1800" b="1" dirty="0"/>
              <a:t>başlangıçta negatif veya belirsiz DD-TVBT sonrası tek bir kesin fokal lezyonun MRG ile tespit edildiği</a:t>
            </a:r>
            <a:r>
              <a:rPr lang="tr-TR" sz="1800" dirty="0"/>
              <a:t> SMM veya multipl miyelom hastalarında, </a:t>
            </a:r>
            <a:r>
              <a:rPr lang="tr-TR" sz="1800" b="1" dirty="0"/>
              <a:t>DD-TVBT ve TV-</a:t>
            </a:r>
            <a:r>
              <a:rPr lang="tr-TR" sz="1800" b="1" dirty="0" err="1"/>
              <a:t>MRI’nin</a:t>
            </a:r>
            <a:r>
              <a:rPr lang="tr-TR" sz="1800" b="1" dirty="0"/>
              <a:t> (yoksa FDG PET BT) dönüşümlü olarak yapılması yönündeki önerisi</a:t>
            </a:r>
            <a:r>
              <a:rPr lang="tr-TR" sz="1800" dirty="0"/>
              <a:t> de dikkatle değerlendirilmelidir.</a:t>
            </a:r>
          </a:p>
          <a:p>
            <a:endParaRPr lang="tr-TR" dirty="0"/>
          </a:p>
        </p:txBody>
      </p:sp>
      <p:pic>
        <p:nvPicPr>
          <p:cNvPr id="5" name="Resim 4">
            <a:extLst>
              <a:ext uri="{FF2B5EF4-FFF2-40B4-BE49-F238E27FC236}">
                <a16:creationId xmlns:a16="http://schemas.microsoft.com/office/drawing/2014/main" id="{FF6BB007-D28B-A962-A9EB-D542C5C450BC}"/>
              </a:ext>
            </a:extLst>
          </p:cNvPr>
          <p:cNvPicPr>
            <a:picLocks noChangeAspect="1"/>
          </p:cNvPicPr>
          <p:nvPr/>
        </p:nvPicPr>
        <p:blipFill>
          <a:blip r:embed="rId2"/>
          <a:stretch>
            <a:fillRect/>
          </a:stretch>
        </p:blipFill>
        <p:spPr>
          <a:xfrm>
            <a:off x="271918" y="40315"/>
            <a:ext cx="4864625" cy="1430676"/>
          </a:xfrm>
          <a:prstGeom prst="rect">
            <a:avLst/>
          </a:prstGeom>
        </p:spPr>
      </p:pic>
      <p:pic>
        <p:nvPicPr>
          <p:cNvPr id="7" name="Resim 6">
            <a:extLst>
              <a:ext uri="{FF2B5EF4-FFF2-40B4-BE49-F238E27FC236}">
                <a16:creationId xmlns:a16="http://schemas.microsoft.com/office/drawing/2014/main" id="{0BF710D6-EBDB-4B2D-8223-47F9A046C1DC}"/>
              </a:ext>
            </a:extLst>
          </p:cNvPr>
          <p:cNvPicPr>
            <a:picLocks noChangeAspect="1"/>
          </p:cNvPicPr>
          <p:nvPr/>
        </p:nvPicPr>
        <p:blipFill>
          <a:blip r:embed="rId3"/>
          <a:stretch>
            <a:fillRect/>
          </a:stretch>
        </p:blipFill>
        <p:spPr>
          <a:xfrm>
            <a:off x="5395457" y="134178"/>
            <a:ext cx="6524625" cy="1336813"/>
          </a:xfrm>
          <a:prstGeom prst="rect">
            <a:avLst/>
          </a:prstGeom>
        </p:spPr>
      </p:pic>
      <p:sp>
        <p:nvSpPr>
          <p:cNvPr id="8" name="Metin kutusu 7">
            <a:extLst>
              <a:ext uri="{FF2B5EF4-FFF2-40B4-BE49-F238E27FC236}">
                <a16:creationId xmlns:a16="http://schemas.microsoft.com/office/drawing/2014/main" id="{514120F0-1635-7DF4-8D57-B51822FA43C1}"/>
              </a:ext>
            </a:extLst>
          </p:cNvPr>
          <p:cNvSpPr txBox="1"/>
          <p:nvPr/>
        </p:nvSpPr>
        <p:spPr>
          <a:xfrm>
            <a:off x="9073376" y="6529457"/>
            <a:ext cx="2911632" cy="246221"/>
          </a:xfrm>
          <a:prstGeom prst="rect">
            <a:avLst/>
          </a:prstGeom>
          <a:noFill/>
        </p:spPr>
        <p:txBody>
          <a:bodyPr wrap="square">
            <a:spAutoFit/>
          </a:bodyPr>
          <a:lstStyle/>
          <a:p>
            <a:r>
              <a:rPr lang="tr-TR" sz="1000" b="0" i="0" dirty="0" err="1">
                <a:solidFill>
                  <a:srgbClr val="212121"/>
                </a:solidFill>
                <a:effectLst/>
                <a:latin typeface="Times New Roman" panose="02020603050405020304" pitchFamily="18" charset="0"/>
                <a:cs typeface="Times New Roman" panose="02020603050405020304" pitchFamily="18" charset="0"/>
              </a:rPr>
              <a:t>Wu</a:t>
            </a:r>
            <a:r>
              <a:rPr lang="tr-TR" sz="1000" b="0" i="0" dirty="0">
                <a:solidFill>
                  <a:srgbClr val="212121"/>
                </a:solidFill>
                <a:effectLst/>
                <a:latin typeface="Times New Roman" panose="02020603050405020304" pitchFamily="18" charset="0"/>
                <a:cs typeface="Times New Roman" panose="02020603050405020304" pitchFamily="18" charset="0"/>
              </a:rPr>
              <a:t> F, et al. AJR </a:t>
            </a:r>
            <a:r>
              <a:rPr lang="tr-TR" sz="1000" b="0" i="0" dirty="0" err="1">
                <a:solidFill>
                  <a:srgbClr val="212121"/>
                </a:solidFill>
                <a:effectLst/>
                <a:latin typeface="Times New Roman" panose="02020603050405020304" pitchFamily="18" charset="0"/>
                <a:cs typeface="Times New Roman" panose="02020603050405020304" pitchFamily="18" charset="0"/>
              </a:rPr>
              <a:t>Am</a:t>
            </a:r>
            <a:r>
              <a:rPr lang="tr-TR" sz="1000" b="0" i="0" dirty="0">
                <a:solidFill>
                  <a:srgbClr val="212121"/>
                </a:solidFill>
                <a:effectLst/>
                <a:latin typeface="Times New Roman" panose="02020603050405020304" pitchFamily="18" charset="0"/>
                <a:cs typeface="Times New Roman" panose="02020603050405020304" pitchFamily="18" charset="0"/>
              </a:rPr>
              <a:t> J </a:t>
            </a:r>
            <a:r>
              <a:rPr lang="tr-TR" sz="1000" b="0" i="0" dirty="0" err="1">
                <a:solidFill>
                  <a:srgbClr val="212121"/>
                </a:solidFill>
                <a:effectLst/>
                <a:latin typeface="Times New Roman" panose="02020603050405020304" pitchFamily="18" charset="0"/>
                <a:cs typeface="Times New Roman" panose="02020603050405020304" pitchFamily="18" charset="0"/>
              </a:rPr>
              <a:t>Roentgenol</a:t>
            </a:r>
            <a:r>
              <a:rPr lang="tr-TR" sz="1000" b="0" i="0" dirty="0">
                <a:solidFill>
                  <a:srgbClr val="212121"/>
                </a:solidFill>
                <a:effectLst/>
                <a:latin typeface="Times New Roman" panose="02020603050405020304" pitchFamily="18" charset="0"/>
                <a:cs typeface="Times New Roman" panose="02020603050405020304" pitchFamily="18" charset="0"/>
              </a:rPr>
              <a:t>. 2021</a:t>
            </a:r>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8698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B0D8D46-B679-ECF4-B790-7DF9827F1811}"/>
              </a:ext>
            </a:extLst>
          </p:cNvPr>
          <p:cNvSpPr>
            <a:spLocks noGrp="1"/>
          </p:cNvSpPr>
          <p:nvPr>
            <p:ph idx="1"/>
          </p:nvPr>
        </p:nvSpPr>
        <p:spPr>
          <a:xfrm>
            <a:off x="838200" y="3140765"/>
            <a:ext cx="10515600" cy="3129033"/>
          </a:xfrm>
        </p:spPr>
        <p:txBody>
          <a:bodyPr>
            <a:normAutofit/>
          </a:bodyPr>
          <a:lstStyle/>
          <a:p>
            <a:r>
              <a:rPr lang="tr-TR" sz="1800" b="1" dirty="0"/>
              <a:t>Difüzyon ağırlıklı görüntüleme (DWI)</a:t>
            </a:r>
            <a:r>
              <a:rPr lang="tr-TR" sz="1800" dirty="0"/>
              <a:t>’</a:t>
            </a:r>
            <a:r>
              <a:rPr lang="tr-TR" sz="1800" dirty="0" err="1"/>
              <a:t>nin</a:t>
            </a:r>
            <a:r>
              <a:rPr lang="tr-TR" sz="1800" dirty="0"/>
              <a:t> görüntüleme protokollerine dahil edilmesi, miyelom lezyonlarının belirginliğini artırmakta ve yalnızca </a:t>
            </a:r>
            <a:r>
              <a:rPr lang="tr-TR" sz="1800" dirty="0" err="1"/>
              <a:t>aksiyel</a:t>
            </a:r>
            <a:r>
              <a:rPr lang="tr-TR" sz="1800" dirty="0"/>
              <a:t> </a:t>
            </a:r>
            <a:r>
              <a:rPr lang="tr-TR" sz="1800" dirty="0" err="1"/>
              <a:t>MRG'ye</a:t>
            </a:r>
            <a:r>
              <a:rPr lang="tr-TR" sz="1800" dirty="0"/>
              <a:t> göre daha güvenilir ve daha doğru şekilde </a:t>
            </a:r>
            <a:r>
              <a:rPr lang="tr-TR" sz="1800" b="1" dirty="0"/>
              <a:t>yaygın (</a:t>
            </a:r>
            <a:r>
              <a:rPr lang="tr-TR" sz="1800" b="1" dirty="0" err="1"/>
              <a:t>diffüz</a:t>
            </a:r>
            <a:r>
              <a:rPr lang="tr-TR" sz="1800" b="1" dirty="0"/>
              <a:t>) infiltrasyon paternini saptamasını </a:t>
            </a:r>
            <a:r>
              <a:rPr lang="tr-TR" sz="1800" dirty="0"/>
              <a:t>sağlamaktadır</a:t>
            </a:r>
          </a:p>
          <a:p>
            <a:endParaRPr lang="tr-TR" sz="1800" dirty="0"/>
          </a:p>
          <a:p>
            <a:r>
              <a:rPr lang="tr-TR" sz="1800" dirty="0"/>
              <a:t>Bu nedenle </a:t>
            </a:r>
            <a:r>
              <a:rPr lang="tr-TR" sz="1800" b="1" dirty="0"/>
              <a:t>IMWG </a:t>
            </a:r>
            <a:r>
              <a:rPr lang="tr-TR" sz="1800" dirty="0"/>
              <a:t>ve </a:t>
            </a:r>
            <a:r>
              <a:rPr lang="tr-TR" sz="1800" b="1" dirty="0" err="1"/>
              <a:t>Myeloma</a:t>
            </a:r>
            <a:r>
              <a:rPr lang="tr-TR" sz="1800" b="1" dirty="0"/>
              <a:t> </a:t>
            </a:r>
            <a:r>
              <a:rPr lang="tr-TR" sz="1800" b="1" dirty="0" err="1"/>
              <a:t>Response</a:t>
            </a:r>
            <a:r>
              <a:rPr lang="tr-TR" sz="1800" b="1" dirty="0"/>
              <a:t> </a:t>
            </a:r>
            <a:r>
              <a:rPr lang="tr-TR" sz="1800" b="1" dirty="0" err="1"/>
              <a:t>Assessment</a:t>
            </a:r>
            <a:r>
              <a:rPr lang="tr-TR" sz="1800" b="1" dirty="0"/>
              <a:t> </a:t>
            </a:r>
            <a:r>
              <a:rPr lang="tr-TR" sz="1800" b="1" dirty="0" err="1"/>
              <a:t>and</a:t>
            </a:r>
            <a:r>
              <a:rPr lang="tr-TR" sz="1800" b="1" dirty="0"/>
              <a:t> </a:t>
            </a:r>
            <a:r>
              <a:rPr lang="tr-TR" sz="1800" b="1" dirty="0" err="1"/>
              <a:t>Diagnosis</a:t>
            </a:r>
            <a:r>
              <a:rPr lang="tr-TR" sz="1800" b="1" dirty="0"/>
              <a:t> </a:t>
            </a:r>
            <a:r>
              <a:rPr lang="tr-TR" sz="1800" b="1" dirty="0" err="1"/>
              <a:t>System</a:t>
            </a:r>
            <a:r>
              <a:rPr lang="tr-TR" sz="1800" dirty="0"/>
              <a:t> konsensüsü </a:t>
            </a:r>
            <a:r>
              <a:rPr lang="tr-TR" sz="1800" b="1" dirty="0" err="1"/>
              <a:t>DWI’nin</a:t>
            </a:r>
            <a:r>
              <a:rPr lang="tr-TR" sz="1800" b="1" dirty="0"/>
              <a:t> TV-MR protokollerinin bir parçası olarak</a:t>
            </a:r>
            <a:r>
              <a:rPr lang="tr-TR" sz="1800" dirty="0"/>
              <a:t> dahil edilmesi gerektiğini belirtmektedir.</a:t>
            </a:r>
          </a:p>
          <a:p>
            <a:endParaRPr lang="tr-TR" sz="1800" dirty="0"/>
          </a:p>
          <a:p>
            <a:r>
              <a:rPr lang="tr-TR" sz="1800" dirty="0"/>
              <a:t>Yaygın kemik iliği tutulumu paterni, </a:t>
            </a:r>
            <a:r>
              <a:rPr lang="tr-TR" sz="1800" b="1" dirty="0"/>
              <a:t>kötü </a:t>
            </a:r>
            <a:r>
              <a:rPr lang="tr-TR" sz="1800" b="1" dirty="0" err="1"/>
              <a:t>prognozla</a:t>
            </a:r>
            <a:r>
              <a:rPr lang="tr-TR" sz="1800" b="1" dirty="0"/>
              <a:t> ilişkilidir</a:t>
            </a:r>
            <a:r>
              <a:rPr lang="tr-TR" sz="1800" dirty="0"/>
              <a:t>; ancak bu patern, sıklıkla </a:t>
            </a:r>
            <a:r>
              <a:rPr lang="tr-TR" sz="1800" b="1" dirty="0" err="1"/>
              <a:t>hiperselüler</a:t>
            </a:r>
            <a:r>
              <a:rPr lang="tr-TR" sz="1800" b="1" dirty="0"/>
              <a:t> kemik iliğinden ayırt edilmesi zor</a:t>
            </a:r>
            <a:r>
              <a:rPr lang="tr-TR" sz="1800" dirty="0"/>
              <a:t> olan bir görüntüleme bulgusudur</a:t>
            </a:r>
          </a:p>
        </p:txBody>
      </p:sp>
      <p:pic>
        <p:nvPicPr>
          <p:cNvPr id="4" name="Resim 3">
            <a:extLst>
              <a:ext uri="{FF2B5EF4-FFF2-40B4-BE49-F238E27FC236}">
                <a16:creationId xmlns:a16="http://schemas.microsoft.com/office/drawing/2014/main" id="{7FBDC243-4034-22A8-1B02-029F326A15D3}"/>
              </a:ext>
            </a:extLst>
          </p:cNvPr>
          <p:cNvPicPr>
            <a:picLocks noChangeAspect="1"/>
          </p:cNvPicPr>
          <p:nvPr/>
        </p:nvPicPr>
        <p:blipFill>
          <a:blip r:embed="rId2"/>
          <a:stretch>
            <a:fillRect/>
          </a:stretch>
        </p:blipFill>
        <p:spPr>
          <a:xfrm>
            <a:off x="271918" y="40315"/>
            <a:ext cx="4864625" cy="1785310"/>
          </a:xfrm>
          <a:prstGeom prst="rect">
            <a:avLst/>
          </a:prstGeom>
        </p:spPr>
      </p:pic>
      <p:pic>
        <p:nvPicPr>
          <p:cNvPr id="5" name="Resim 4">
            <a:extLst>
              <a:ext uri="{FF2B5EF4-FFF2-40B4-BE49-F238E27FC236}">
                <a16:creationId xmlns:a16="http://schemas.microsoft.com/office/drawing/2014/main" id="{F4ED029E-A111-FE8A-AD9E-55C972451E3F}"/>
              </a:ext>
            </a:extLst>
          </p:cNvPr>
          <p:cNvPicPr>
            <a:picLocks noChangeAspect="1"/>
          </p:cNvPicPr>
          <p:nvPr/>
        </p:nvPicPr>
        <p:blipFill>
          <a:blip r:embed="rId3"/>
          <a:stretch>
            <a:fillRect/>
          </a:stretch>
        </p:blipFill>
        <p:spPr>
          <a:xfrm>
            <a:off x="5395457" y="134178"/>
            <a:ext cx="6524625" cy="1800225"/>
          </a:xfrm>
          <a:prstGeom prst="rect">
            <a:avLst/>
          </a:prstGeom>
        </p:spPr>
      </p:pic>
    </p:spTree>
    <p:extLst>
      <p:ext uri="{BB962C8B-B14F-4D97-AF65-F5344CB8AC3E}">
        <p14:creationId xmlns:p14="http://schemas.microsoft.com/office/powerpoint/2010/main" val="869535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C79DAA-E9DE-7FE2-C5E9-B0A3BE21D43D}"/>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FDA25642-87E4-2464-A131-19814ACB9FD3}"/>
              </a:ext>
            </a:extLst>
          </p:cNvPr>
          <p:cNvSpPr>
            <a:spLocks noGrp="1"/>
          </p:cNvSpPr>
          <p:nvPr>
            <p:ph idx="1"/>
          </p:nvPr>
        </p:nvSpPr>
        <p:spPr>
          <a:xfrm>
            <a:off x="838200" y="2994467"/>
            <a:ext cx="10515600" cy="2457450"/>
          </a:xfrm>
        </p:spPr>
        <p:txBody>
          <a:bodyPr>
            <a:normAutofit/>
          </a:bodyPr>
          <a:lstStyle/>
          <a:p>
            <a:r>
              <a:rPr lang="tr-TR" sz="2000" dirty="0"/>
              <a:t>Yeni tanı almış multipl miyelom hastalarını içeren bir çalışmada, FDG PET/BT hastaların </a:t>
            </a:r>
            <a:r>
              <a:rPr lang="tr-TR" sz="2000" b="1" dirty="0"/>
              <a:t>%30’unda</a:t>
            </a:r>
            <a:r>
              <a:rPr lang="tr-TR" sz="2000" dirty="0"/>
              <a:t> anormal bulgu göstermemiş olup aksiyal MRG bu hastalarda (</a:t>
            </a:r>
            <a:r>
              <a:rPr lang="tr-TR" sz="2000" dirty="0">
                <a:solidFill>
                  <a:srgbClr val="FF0000"/>
                </a:solidFill>
              </a:rPr>
              <a:t>çoğunlukla </a:t>
            </a:r>
            <a:r>
              <a:rPr lang="tr-TR" sz="2000" dirty="0" err="1">
                <a:solidFill>
                  <a:srgbClr val="FF0000"/>
                </a:solidFill>
              </a:rPr>
              <a:t>diffüz</a:t>
            </a:r>
            <a:r>
              <a:rPr lang="tr-TR" sz="2000" dirty="0">
                <a:solidFill>
                  <a:srgbClr val="FF0000"/>
                </a:solidFill>
              </a:rPr>
              <a:t> tipteki</a:t>
            </a:r>
            <a:r>
              <a:rPr lang="tr-TR" sz="2000" dirty="0"/>
              <a:t>) </a:t>
            </a:r>
            <a:r>
              <a:rPr lang="tr-TR" sz="2000" b="1" dirty="0"/>
              <a:t>kemik iliği tutulum paternini</a:t>
            </a:r>
            <a:r>
              <a:rPr lang="tr-TR" sz="2000" dirty="0"/>
              <a:t> göstermiştir.</a:t>
            </a:r>
          </a:p>
          <a:p>
            <a:endParaRPr lang="tr-TR" sz="2000" dirty="0"/>
          </a:p>
          <a:p>
            <a:r>
              <a:rPr lang="tr-TR" sz="2000" dirty="0"/>
              <a:t>Ancak </a:t>
            </a:r>
            <a:r>
              <a:rPr lang="tr-TR" sz="2000" b="1" dirty="0"/>
              <a:t>hastaların %35’inde de,</a:t>
            </a:r>
            <a:r>
              <a:rPr lang="tr-TR" sz="2000" dirty="0"/>
              <a:t> FDG PET/BT’de aksiyal </a:t>
            </a:r>
            <a:r>
              <a:rPr lang="tr-TR" sz="2000" dirty="0" err="1"/>
              <a:t>MRG’da</a:t>
            </a:r>
            <a:r>
              <a:rPr lang="tr-TR" sz="2000" dirty="0"/>
              <a:t> görüntüleme alanı dışında kalan lezyonları saptanmıştır </a:t>
            </a:r>
          </a:p>
        </p:txBody>
      </p:sp>
      <p:pic>
        <p:nvPicPr>
          <p:cNvPr id="5" name="Resim 4">
            <a:extLst>
              <a:ext uri="{FF2B5EF4-FFF2-40B4-BE49-F238E27FC236}">
                <a16:creationId xmlns:a16="http://schemas.microsoft.com/office/drawing/2014/main" id="{101E16AC-023C-B88D-3349-D802E477622E}"/>
              </a:ext>
            </a:extLst>
          </p:cNvPr>
          <p:cNvPicPr>
            <a:picLocks noChangeAspect="1"/>
          </p:cNvPicPr>
          <p:nvPr/>
        </p:nvPicPr>
        <p:blipFill>
          <a:blip r:embed="rId2"/>
          <a:stretch>
            <a:fillRect/>
          </a:stretch>
        </p:blipFill>
        <p:spPr>
          <a:xfrm>
            <a:off x="326252" y="0"/>
            <a:ext cx="6991350" cy="2457450"/>
          </a:xfrm>
          <a:prstGeom prst="rect">
            <a:avLst/>
          </a:prstGeom>
        </p:spPr>
      </p:pic>
      <p:sp>
        <p:nvSpPr>
          <p:cNvPr id="6" name="Metin kutusu 5">
            <a:extLst>
              <a:ext uri="{FF2B5EF4-FFF2-40B4-BE49-F238E27FC236}">
                <a16:creationId xmlns:a16="http://schemas.microsoft.com/office/drawing/2014/main" id="{FDD1B99C-7F23-5A5E-481E-0448A33757B3}"/>
              </a:ext>
            </a:extLst>
          </p:cNvPr>
          <p:cNvSpPr txBox="1"/>
          <p:nvPr/>
        </p:nvSpPr>
        <p:spPr>
          <a:xfrm>
            <a:off x="838200" y="5804268"/>
            <a:ext cx="10320462" cy="369332"/>
          </a:xfrm>
          <a:prstGeom prst="rect">
            <a:avLst/>
          </a:prstGeom>
          <a:noFill/>
        </p:spPr>
        <p:txBody>
          <a:bodyPr wrap="square" rtlCol="0">
            <a:spAutoFit/>
          </a:bodyPr>
          <a:lstStyle/>
          <a:p>
            <a:r>
              <a:rPr lang="tr-TR" dirty="0">
                <a:solidFill>
                  <a:srgbClr val="FF0000"/>
                </a:solidFill>
              </a:rPr>
              <a:t>FDG PET/BT + </a:t>
            </a:r>
            <a:r>
              <a:rPr lang="tr-TR" dirty="0" err="1">
                <a:solidFill>
                  <a:srgbClr val="FF0000"/>
                </a:solidFill>
              </a:rPr>
              <a:t>aksiyel</a:t>
            </a:r>
            <a:r>
              <a:rPr lang="tr-TR" dirty="0">
                <a:solidFill>
                  <a:srgbClr val="FF0000"/>
                </a:solidFill>
              </a:rPr>
              <a:t> MR da </a:t>
            </a:r>
            <a:r>
              <a:rPr lang="tr-TR" dirty="0" err="1">
                <a:solidFill>
                  <a:srgbClr val="FF0000"/>
                </a:solidFill>
              </a:rPr>
              <a:t>medüller</a:t>
            </a:r>
            <a:r>
              <a:rPr lang="tr-TR" dirty="0">
                <a:solidFill>
                  <a:srgbClr val="FF0000"/>
                </a:solidFill>
              </a:rPr>
              <a:t> ve </a:t>
            </a:r>
            <a:r>
              <a:rPr lang="tr-TR" dirty="0" err="1">
                <a:solidFill>
                  <a:srgbClr val="FF0000"/>
                </a:solidFill>
              </a:rPr>
              <a:t>ekstramedüller</a:t>
            </a:r>
            <a:r>
              <a:rPr lang="tr-TR" dirty="0">
                <a:solidFill>
                  <a:srgbClr val="FF0000"/>
                </a:solidFill>
              </a:rPr>
              <a:t> bölgelerde </a:t>
            </a:r>
            <a:r>
              <a:rPr lang="tr-TR" dirty="0" err="1">
                <a:solidFill>
                  <a:srgbClr val="FF0000"/>
                </a:solidFill>
              </a:rPr>
              <a:t>sensivite</a:t>
            </a:r>
            <a:r>
              <a:rPr lang="tr-TR" dirty="0">
                <a:solidFill>
                  <a:srgbClr val="FF0000"/>
                </a:solidFill>
              </a:rPr>
              <a:t>                     %92</a:t>
            </a:r>
          </a:p>
        </p:txBody>
      </p:sp>
      <p:sp>
        <p:nvSpPr>
          <p:cNvPr id="4" name="Ok: Sağ 3">
            <a:extLst>
              <a:ext uri="{FF2B5EF4-FFF2-40B4-BE49-F238E27FC236}">
                <a16:creationId xmlns:a16="http://schemas.microsoft.com/office/drawing/2014/main" id="{A1FE1229-B463-9EC5-4A33-ACADFB6A1CCE}"/>
              </a:ext>
            </a:extLst>
          </p:cNvPr>
          <p:cNvSpPr/>
          <p:nvPr/>
        </p:nvSpPr>
        <p:spPr>
          <a:xfrm>
            <a:off x="8102379" y="5905445"/>
            <a:ext cx="978010" cy="1669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56077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22DF27-EA25-0D4E-1522-94CEE2E92D8A}"/>
              </a:ext>
            </a:extLst>
          </p:cNvPr>
          <p:cNvSpPr>
            <a:spLocks noGrp="1"/>
          </p:cNvSpPr>
          <p:nvPr>
            <p:ph type="title"/>
          </p:nvPr>
        </p:nvSpPr>
        <p:spPr/>
        <p:txBody>
          <a:bodyPr>
            <a:normAutofit/>
          </a:bodyPr>
          <a:lstStyle/>
          <a:p>
            <a:r>
              <a:rPr lang="tr-TR" sz="3600" b="1" dirty="0"/>
              <a:t>FDG PET/BT</a:t>
            </a:r>
          </a:p>
        </p:txBody>
      </p:sp>
      <p:sp>
        <p:nvSpPr>
          <p:cNvPr id="3" name="İçerik Yer Tutucusu 2">
            <a:extLst>
              <a:ext uri="{FF2B5EF4-FFF2-40B4-BE49-F238E27FC236}">
                <a16:creationId xmlns:a16="http://schemas.microsoft.com/office/drawing/2014/main" id="{E4369E09-7CC5-74CD-E886-E0073F0EB5BC}"/>
              </a:ext>
            </a:extLst>
          </p:cNvPr>
          <p:cNvSpPr>
            <a:spLocks noGrp="1"/>
          </p:cNvSpPr>
          <p:nvPr>
            <p:ph idx="1"/>
          </p:nvPr>
        </p:nvSpPr>
        <p:spPr/>
        <p:txBody>
          <a:bodyPr>
            <a:normAutofit/>
          </a:bodyPr>
          <a:lstStyle/>
          <a:p>
            <a:r>
              <a:rPr lang="tr-TR" sz="2000" dirty="0"/>
              <a:t>BT komponenti ile 5mm den büyük </a:t>
            </a:r>
            <a:r>
              <a:rPr lang="tr-TR" sz="2000" dirty="0" err="1"/>
              <a:t>litik</a:t>
            </a:r>
            <a:r>
              <a:rPr lang="tr-TR" sz="2000" dirty="0"/>
              <a:t> lezyonları saptayabilir (</a:t>
            </a:r>
            <a:r>
              <a:rPr lang="tr-TR" sz="2000" b="1" dirty="0"/>
              <a:t>IMWG tarafından belirlenen minimum teknik kriterleri</a:t>
            </a:r>
            <a:r>
              <a:rPr lang="tr-TR" sz="2000" dirty="0"/>
              <a:t> karşıladığı sürece)</a:t>
            </a:r>
          </a:p>
          <a:p>
            <a:r>
              <a:rPr lang="tr-TR" sz="2000" dirty="0"/>
              <a:t>PET komponenti ile tümör yükünü ve hastalık metabolizması değerlendirir.</a:t>
            </a:r>
          </a:p>
          <a:p>
            <a:endParaRPr lang="tr-TR" sz="2000" dirty="0"/>
          </a:p>
          <a:p>
            <a:r>
              <a:rPr lang="tr-TR" sz="2000" dirty="0" err="1"/>
              <a:t>Ekstramedüller</a:t>
            </a:r>
            <a:r>
              <a:rPr lang="tr-TR" sz="2000" dirty="0"/>
              <a:t> hastalık için en etkili görüntüleme yöntemidir.</a:t>
            </a:r>
          </a:p>
          <a:p>
            <a:r>
              <a:rPr lang="tr-TR" sz="2000" dirty="0"/>
              <a:t>Hastalık yönetiminde etkili rol oynar</a:t>
            </a:r>
          </a:p>
          <a:p>
            <a:r>
              <a:rPr lang="tr-TR" sz="2000" dirty="0"/>
              <a:t>Tedavi yanıt değerlendirmesi, nüks tayini ve </a:t>
            </a:r>
            <a:r>
              <a:rPr lang="tr-TR" sz="2000" dirty="0" err="1"/>
              <a:t>prognoz</a:t>
            </a:r>
            <a:r>
              <a:rPr lang="tr-TR" sz="2000" dirty="0"/>
              <a:t> tahmininde yararlıdır.</a:t>
            </a:r>
          </a:p>
          <a:p>
            <a:endParaRPr lang="tr-TR" sz="2000" dirty="0"/>
          </a:p>
          <a:p>
            <a:r>
              <a:rPr lang="tr-TR" sz="2000" b="1" dirty="0">
                <a:solidFill>
                  <a:srgbClr val="FF0000"/>
                </a:solidFill>
              </a:rPr>
              <a:t>Üçten fazla FDG-</a:t>
            </a:r>
            <a:r>
              <a:rPr lang="tr-TR" sz="2000" b="1" dirty="0" err="1">
                <a:solidFill>
                  <a:srgbClr val="FF0000"/>
                </a:solidFill>
              </a:rPr>
              <a:t>avid</a:t>
            </a:r>
            <a:r>
              <a:rPr lang="tr-TR" sz="2000" b="1" dirty="0">
                <a:solidFill>
                  <a:srgbClr val="FF0000"/>
                </a:solidFill>
              </a:rPr>
              <a:t> fokal lezyon varlığı</a:t>
            </a:r>
            <a:r>
              <a:rPr lang="tr-TR" sz="2000" dirty="0"/>
              <a:t>, </a:t>
            </a:r>
            <a:r>
              <a:rPr lang="tr-TR" sz="2000" b="1" dirty="0"/>
              <a:t>daha düşük genel sağkalım (OS)</a:t>
            </a:r>
            <a:r>
              <a:rPr lang="tr-TR" sz="2000" dirty="0"/>
              <a:t> ve </a:t>
            </a:r>
            <a:r>
              <a:rPr lang="tr-TR" sz="2000" b="1" dirty="0" err="1"/>
              <a:t>ilerlemesiz</a:t>
            </a:r>
            <a:r>
              <a:rPr lang="tr-TR" sz="2000" b="1" dirty="0"/>
              <a:t> sağkalım (PFS)</a:t>
            </a:r>
            <a:r>
              <a:rPr lang="tr-TR" sz="2000" dirty="0"/>
              <a:t> ile bağımsız ilişkili olarak bulunmuştur.</a:t>
            </a:r>
          </a:p>
          <a:p>
            <a:endParaRPr lang="tr-TR" dirty="0"/>
          </a:p>
          <a:p>
            <a:endParaRPr lang="tr-TR" dirty="0"/>
          </a:p>
        </p:txBody>
      </p:sp>
      <p:sp>
        <p:nvSpPr>
          <p:cNvPr id="6" name="Metin kutusu 5">
            <a:extLst>
              <a:ext uri="{FF2B5EF4-FFF2-40B4-BE49-F238E27FC236}">
                <a16:creationId xmlns:a16="http://schemas.microsoft.com/office/drawing/2014/main" id="{A55ABB6E-9F25-36EE-4843-E1EEE8DAF201}"/>
              </a:ext>
            </a:extLst>
          </p:cNvPr>
          <p:cNvSpPr txBox="1"/>
          <p:nvPr/>
        </p:nvSpPr>
        <p:spPr>
          <a:xfrm>
            <a:off x="8937266" y="6311900"/>
            <a:ext cx="3483334" cy="400110"/>
          </a:xfrm>
          <a:prstGeom prst="rect">
            <a:avLst/>
          </a:prstGeom>
          <a:noFill/>
        </p:spPr>
        <p:txBody>
          <a:bodyPr wrap="square" rtlCol="0">
            <a:spAutoFit/>
          </a:bodyPr>
          <a:lstStyle/>
          <a:p>
            <a:r>
              <a:rPr lang="tr-TR" sz="1000" dirty="0" err="1"/>
              <a:t>Nanni</a:t>
            </a:r>
            <a:r>
              <a:rPr lang="tr-TR" sz="1000" dirty="0"/>
              <a:t> C, et </a:t>
            </a:r>
            <a:r>
              <a:rPr lang="tr-TR" sz="1000" dirty="0" err="1"/>
              <a:t>al.Eur</a:t>
            </a:r>
            <a:r>
              <a:rPr lang="tr-TR" sz="1000" dirty="0"/>
              <a:t> J </a:t>
            </a:r>
            <a:r>
              <a:rPr lang="tr-TR" sz="1000" dirty="0" err="1"/>
              <a:t>Nucl</a:t>
            </a:r>
            <a:r>
              <a:rPr lang="tr-TR" sz="1000" dirty="0"/>
              <a:t> </a:t>
            </a:r>
            <a:r>
              <a:rPr lang="tr-TR" sz="1000" dirty="0" err="1"/>
              <a:t>Med</a:t>
            </a:r>
            <a:r>
              <a:rPr lang="tr-TR" sz="1000" dirty="0"/>
              <a:t> Mol </a:t>
            </a:r>
            <a:r>
              <a:rPr lang="tr-TR" sz="1000" dirty="0" err="1"/>
              <a:t>Imaging</a:t>
            </a:r>
            <a:r>
              <a:rPr lang="tr-TR" sz="1000" dirty="0"/>
              <a:t>. 2024</a:t>
            </a:r>
          </a:p>
          <a:p>
            <a:r>
              <a:rPr lang="tr-TR" sz="1000" dirty="0" err="1"/>
              <a:t>Bezzi</a:t>
            </a:r>
            <a:r>
              <a:rPr lang="tr-TR" sz="1000" dirty="0"/>
              <a:t> D, </a:t>
            </a:r>
            <a:r>
              <a:rPr lang="tr-TR" sz="1000" dirty="0" err="1"/>
              <a:t>Ambrosini</a:t>
            </a:r>
            <a:r>
              <a:rPr lang="tr-TR" sz="1000" dirty="0"/>
              <a:t> V, </a:t>
            </a:r>
            <a:r>
              <a:rPr lang="tr-TR" sz="1000" dirty="0" err="1"/>
              <a:t>Nanni</a:t>
            </a:r>
            <a:r>
              <a:rPr lang="tr-TR" sz="1000" dirty="0"/>
              <a:t> C. Semin </a:t>
            </a:r>
            <a:r>
              <a:rPr lang="tr-TR" sz="1000" dirty="0" err="1"/>
              <a:t>Nucl</a:t>
            </a:r>
            <a:r>
              <a:rPr lang="tr-TR" sz="1000" dirty="0"/>
              <a:t> </a:t>
            </a:r>
            <a:r>
              <a:rPr lang="tr-TR" sz="1000" dirty="0" err="1"/>
              <a:t>Med</a:t>
            </a:r>
            <a:r>
              <a:rPr lang="tr-TR" sz="1000" dirty="0"/>
              <a:t>. 2023</a:t>
            </a:r>
          </a:p>
        </p:txBody>
      </p:sp>
    </p:spTree>
    <p:extLst>
      <p:ext uri="{BB962C8B-B14F-4D97-AF65-F5344CB8AC3E}">
        <p14:creationId xmlns:p14="http://schemas.microsoft.com/office/powerpoint/2010/main" val="176811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3CCD68-78AE-A9F4-4FCC-28372D2258BB}"/>
              </a:ext>
            </a:extLst>
          </p:cNvPr>
          <p:cNvSpPr>
            <a:spLocks noGrp="1"/>
          </p:cNvSpPr>
          <p:nvPr>
            <p:ph type="title"/>
          </p:nvPr>
        </p:nvSpPr>
        <p:spPr/>
        <p:txBody>
          <a:bodyPr/>
          <a:lstStyle/>
          <a:p>
            <a:r>
              <a:rPr lang="tr-TR" dirty="0"/>
              <a:t> </a:t>
            </a:r>
          </a:p>
        </p:txBody>
      </p:sp>
      <p:pic>
        <p:nvPicPr>
          <p:cNvPr id="5" name="Resim 4">
            <a:extLst>
              <a:ext uri="{FF2B5EF4-FFF2-40B4-BE49-F238E27FC236}">
                <a16:creationId xmlns:a16="http://schemas.microsoft.com/office/drawing/2014/main" id="{1CF206DD-FC36-E226-517E-A74F9DCB352A}"/>
              </a:ext>
            </a:extLst>
          </p:cNvPr>
          <p:cNvPicPr>
            <a:picLocks noChangeAspect="1"/>
          </p:cNvPicPr>
          <p:nvPr/>
        </p:nvPicPr>
        <p:blipFill>
          <a:blip r:embed="rId2"/>
          <a:stretch>
            <a:fillRect/>
          </a:stretch>
        </p:blipFill>
        <p:spPr>
          <a:xfrm>
            <a:off x="420508" y="1690688"/>
            <a:ext cx="5311720" cy="3066370"/>
          </a:xfrm>
          <a:prstGeom prst="rect">
            <a:avLst/>
          </a:prstGeom>
        </p:spPr>
      </p:pic>
      <p:sp>
        <p:nvSpPr>
          <p:cNvPr id="9" name="Ok: Sağ 8">
            <a:extLst>
              <a:ext uri="{FF2B5EF4-FFF2-40B4-BE49-F238E27FC236}">
                <a16:creationId xmlns:a16="http://schemas.microsoft.com/office/drawing/2014/main" id="{A1FC7AD4-BC12-07D1-A24F-E163C7CB5BB1}"/>
              </a:ext>
            </a:extLst>
          </p:cNvPr>
          <p:cNvSpPr/>
          <p:nvPr/>
        </p:nvSpPr>
        <p:spPr>
          <a:xfrm>
            <a:off x="6041666" y="2711395"/>
            <a:ext cx="1415332" cy="8587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a:extLst>
              <a:ext uri="{FF2B5EF4-FFF2-40B4-BE49-F238E27FC236}">
                <a16:creationId xmlns:a16="http://schemas.microsoft.com/office/drawing/2014/main" id="{59F5D62B-5B80-335B-E2EE-9665E716F591}"/>
              </a:ext>
            </a:extLst>
          </p:cNvPr>
          <p:cNvSpPr txBox="1"/>
          <p:nvPr/>
        </p:nvSpPr>
        <p:spPr>
          <a:xfrm>
            <a:off x="620202" y="5295569"/>
            <a:ext cx="5866414" cy="369332"/>
          </a:xfrm>
          <a:prstGeom prst="rect">
            <a:avLst/>
          </a:prstGeom>
          <a:noFill/>
        </p:spPr>
        <p:txBody>
          <a:bodyPr wrap="none" rtlCol="0">
            <a:spAutoFit/>
          </a:bodyPr>
          <a:lstStyle/>
          <a:p>
            <a:r>
              <a:rPr lang="tr-TR" dirty="0"/>
              <a:t>Okuyucular arası uyumluluk %40 </a:t>
            </a:r>
            <a:r>
              <a:rPr lang="tr-TR" dirty="0" err="1"/>
              <a:t>lardan</a:t>
            </a:r>
            <a:r>
              <a:rPr lang="tr-TR" dirty="0"/>
              <a:t> %75 </a:t>
            </a:r>
            <a:r>
              <a:rPr lang="tr-TR" dirty="0" err="1"/>
              <a:t>lere</a:t>
            </a:r>
            <a:r>
              <a:rPr lang="tr-TR" dirty="0"/>
              <a:t> yükselmiştir</a:t>
            </a:r>
          </a:p>
        </p:txBody>
      </p:sp>
      <p:sp>
        <p:nvSpPr>
          <p:cNvPr id="6" name="Metin kutusu 5">
            <a:extLst>
              <a:ext uri="{FF2B5EF4-FFF2-40B4-BE49-F238E27FC236}">
                <a16:creationId xmlns:a16="http://schemas.microsoft.com/office/drawing/2014/main" id="{0171D7D9-FD61-F246-A1AB-6544DF8ADC9B}"/>
              </a:ext>
            </a:extLst>
          </p:cNvPr>
          <p:cNvSpPr txBox="1"/>
          <p:nvPr/>
        </p:nvSpPr>
        <p:spPr>
          <a:xfrm>
            <a:off x="1112395" y="582633"/>
            <a:ext cx="3706095" cy="1200329"/>
          </a:xfrm>
          <a:prstGeom prst="rect">
            <a:avLst/>
          </a:prstGeom>
          <a:noFill/>
        </p:spPr>
        <p:txBody>
          <a:bodyPr wrap="square" rtlCol="0">
            <a:spAutoFit/>
          </a:bodyPr>
          <a:lstStyle/>
          <a:p>
            <a:r>
              <a:rPr lang="tr-TR" sz="3600" b="1" dirty="0"/>
              <a:t>Raporlama standardizasyonu</a:t>
            </a:r>
          </a:p>
        </p:txBody>
      </p:sp>
      <p:pic>
        <p:nvPicPr>
          <p:cNvPr id="8" name="Resim 7">
            <a:extLst>
              <a:ext uri="{FF2B5EF4-FFF2-40B4-BE49-F238E27FC236}">
                <a16:creationId xmlns:a16="http://schemas.microsoft.com/office/drawing/2014/main" id="{0345F6AF-AED4-B1CB-E080-7C9A55A4C3ED}"/>
              </a:ext>
            </a:extLst>
          </p:cNvPr>
          <p:cNvPicPr>
            <a:picLocks noChangeAspect="1"/>
          </p:cNvPicPr>
          <p:nvPr/>
        </p:nvPicPr>
        <p:blipFill>
          <a:blip r:embed="rId3"/>
          <a:stretch>
            <a:fillRect/>
          </a:stretch>
        </p:blipFill>
        <p:spPr>
          <a:xfrm>
            <a:off x="7779688" y="365125"/>
            <a:ext cx="2600325" cy="5838825"/>
          </a:xfrm>
          <a:prstGeom prst="rect">
            <a:avLst/>
          </a:prstGeom>
        </p:spPr>
      </p:pic>
    </p:spTree>
    <p:extLst>
      <p:ext uri="{BB962C8B-B14F-4D97-AF65-F5344CB8AC3E}">
        <p14:creationId xmlns:p14="http://schemas.microsoft.com/office/powerpoint/2010/main" val="8105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FF163E-3EB6-D286-88E3-6E7D6A6C0E26}"/>
              </a:ext>
            </a:extLst>
          </p:cNvPr>
          <p:cNvSpPr>
            <a:spLocks noGrp="1"/>
          </p:cNvSpPr>
          <p:nvPr>
            <p:ph type="title"/>
          </p:nvPr>
        </p:nvSpPr>
        <p:spPr/>
        <p:txBody>
          <a:bodyPr/>
          <a:lstStyle/>
          <a:p>
            <a:endParaRPr lang="tr-TR" dirty="0"/>
          </a:p>
        </p:txBody>
      </p:sp>
      <p:pic>
        <p:nvPicPr>
          <p:cNvPr id="5" name="Resim 4">
            <a:extLst>
              <a:ext uri="{FF2B5EF4-FFF2-40B4-BE49-F238E27FC236}">
                <a16:creationId xmlns:a16="http://schemas.microsoft.com/office/drawing/2014/main" id="{23C63746-AB16-400C-322B-89D28E0FE720}"/>
              </a:ext>
            </a:extLst>
          </p:cNvPr>
          <p:cNvPicPr>
            <a:picLocks noChangeAspect="1"/>
          </p:cNvPicPr>
          <p:nvPr/>
        </p:nvPicPr>
        <p:blipFill>
          <a:blip r:embed="rId2"/>
          <a:stretch>
            <a:fillRect/>
          </a:stretch>
        </p:blipFill>
        <p:spPr>
          <a:xfrm>
            <a:off x="461962" y="453708"/>
            <a:ext cx="6772275" cy="1914525"/>
          </a:xfrm>
          <a:prstGeom prst="rect">
            <a:avLst/>
          </a:prstGeom>
        </p:spPr>
      </p:pic>
      <p:sp>
        <p:nvSpPr>
          <p:cNvPr id="10" name="Rectangle 1">
            <a:extLst>
              <a:ext uri="{FF2B5EF4-FFF2-40B4-BE49-F238E27FC236}">
                <a16:creationId xmlns:a16="http://schemas.microsoft.com/office/drawing/2014/main" id="{011806A8-F596-EBDB-3A63-A0A1905CA6C5}"/>
              </a:ext>
            </a:extLst>
          </p:cNvPr>
          <p:cNvSpPr>
            <a:spLocks noChangeArrowheads="1"/>
          </p:cNvSpPr>
          <p:nvPr/>
        </p:nvSpPr>
        <p:spPr bwMode="auto">
          <a:xfrm>
            <a:off x="0" y="0"/>
            <a:ext cx="7015162" cy="118511"/>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11" name="Rectangle 2">
            <a:extLst>
              <a:ext uri="{FF2B5EF4-FFF2-40B4-BE49-F238E27FC236}">
                <a16:creationId xmlns:a16="http://schemas.microsoft.com/office/drawing/2014/main" id="{23E8DD58-E246-7354-F91E-587C68C49E7B}"/>
              </a:ext>
            </a:extLst>
          </p:cNvPr>
          <p:cNvSpPr>
            <a:spLocks noChangeArrowheads="1"/>
          </p:cNvSpPr>
          <p:nvPr/>
        </p:nvSpPr>
        <p:spPr bwMode="auto">
          <a:xfrm>
            <a:off x="838200" y="3441305"/>
            <a:ext cx="958215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rPr>
              <a:t>Okuyucular arası uyum</a:t>
            </a:r>
            <a:r>
              <a:rPr lang="tr-TR" altLang="tr-TR" sz="1600" dirty="0"/>
              <a:t>;</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FF0000"/>
                </a:solidFill>
                <a:effectLst/>
              </a:rPr>
              <a:t>tüm değerlendirme kriterleri için </a:t>
            </a:r>
            <a:r>
              <a:rPr kumimoji="0" lang="tr-TR" altLang="tr-TR" sz="1600" b="1" i="0" u="none" strike="noStrike" cap="none" normalizeH="0" baseline="0" dirty="0">
                <a:ln>
                  <a:noFill/>
                </a:ln>
                <a:solidFill>
                  <a:srgbClr val="FF0000"/>
                </a:solidFill>
                <a:effectLst/>
              </a:rPr>
              <a:t>%75’in üzerinde</a:t>
            </a:r>
            <a:r>
              <a:rPr kumimoji="0" lang="tr-TR" altLang="tr-TR" sz="1600" b="0" i="0" u="none" strike="noStrike" cap="none" normalizeH="0" baseline="0" dirty="0">
                <a:ln>
                  <a:noFill/>
                </a:ln>
                <a:solidFill>
                  <a:srgbClr val="FF0000"/>
                </a:solidFill>
                <a:effectLst/>
              </a:rPr>
              <a:t> bulunmuş</a:t>
            </a:r>
            <a:r>
              <a:rPr kumimoji="0" lang="tr-TR" altLang="tr-TR" sz="16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rPr>
              <a:t>tedavi sonrası kafa lezyonlarının saptanmasında %100</a:t>
            </a:r>
            <a:r>
              <a:rPr kumimoji="0" lang="tr-TR" altLang="tr-TR" sz="1600" b="0" i="0" u="none" strike="noStrike" cap="none" normalizeH="0" baseline="0" dirty="0">
                <a:ln>
                  <a:noFill/>
                </a:ln>
                <a:solidFill>
                  <a:schemeClr val="tx1"/>
                </a:solidFill>
                <a:effectLst/>
              </a:rPr>
              <a:t> uyuma ulaşılmıştır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a:ln>
                  <a:noFill/>
                </a:ln>
                <a:solidFill>
                  <a:schemeClr val="tx1"/>
                </a:solidFill>
                <a:effectLst/>
              </a:rPr>
              <a:t>Kısa bir özet olarak, tüm değerlendirme kriterlerini kapsayacak şekilde: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a:ln>
                  <a:noFill/>
                </a:ln>
                <a:solidFill>
                  <a:schemeClr val="tx1"/>
                </a:solidFill>
                <a:effectLst/>
              </a:rPr>
              <a:t>Kemik iliği (BM)</a:t>
            </a:r>
            <a:r>
              <a:rPr kumimoji="0" lang="tr-TR" altLang="tr-TR" sz="1600" b="0" i="0" u="none" strike="noStrike" cap="none" normalizeH="0" baseline="0" dirty="0">
                <a:ln>
                  <a:noFill/>
                </a:ln>
                <a:solidFill>
                  <a:schemeClr val="tx1"/>
                </a:solidFill>
                <a:effectLst/>
              </a:rPr>
              <a:t> için uyum ≥ </a:t>
            </a:r>
            <a:r>
              <a:rPr kumimoji="0" lang="tr-TR" altLang="tr-TR" sz="1600" b="1" i="0" u="none" strike="noStrike" cap="none" normalizeH="0" baseline="0" dirty="0">
                <a:ln>
                  <a:noFill/>
                </a:ln>
                <a:solidFill>
                  <a:schemeClr val="tx1"/>
                </a:solidFill>
                <a:effectLst/>
              </a:rPr>
              <a:t>%75</a:t>
            </a:r>
            <a:r>
              <a:rPr kumimoji="0" lang="tr-TR" altLang="tr-TR" sz="16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a:ln>
                  <a:noFill/>
                </a:ln>
                <a:solidFill>
                  <a:schemeClr val="tx1"/>
                </a:solidFill>
                <a:effectLst/>
              </a:rPr>
              <a:t>Fokal skor (FS)</a:t>
            </a:r>
            <a:r>
              <a:rPr kumimoji="0" lang="tr-TR" altLang="tr-TR" sz="1600" b="0" i="0" u="none" strike="noStrike" cap="none" normalizeH="0" baseline="0" dirty="0">
                <a:ln>
                  <a:noFill/>
                </a:ln>
                <a:solidFill>
                  <a:schemeClr val="tx1"/>
                </a:solidFill>
                <a:effectLst/>
              </a:rPr>
              <a:t> için uyum ≥ </a:t>
            </a:r>
            <a:r>
              <a:rPr kumimoji="0" lang="tr-TR" altLang="tr-TR" sz="1600" b="1" i="0" u="none" strike="noStrike" cap="none" normalizeH="0" baseline="0" dirty="0">
                <a:ln>
                  <a:noFill/>
                </a:ln>
                <a:solidFill>
                  <a:schemeClr val="tx1"/>
                </a:solidFill>
                <a:effectLst/>
              </a:rPr>
              <a:t>%76</a:t>
            </a:r>
            <a:r>
              <a:rPr kumimoji="0" lang="tr-TR" altLang="tr-TR" sz="16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err="1">
                <a:ln>
                  <a:noFill/>
                </a:ln>
                <a:solidFill>
                  <a:schemeClr val="tx1"/>
                </a:solidFill>
                <a:effectLst/>
              </a:rPr>
              <a:t>Ekstramedüller</a:t>
            </a:r>
            <a:r>
              <a:rPr kumimoji="0" lang="tr-TR" altLang="tr-TR" sz="1600" b="1" i="0" u="none" strike="noStrike" cap="none" normalizeH="0" baseline="0" dirty="0">
                <a:ln>
                  <a:noFill/>
                </a:ln>
                <a:solidFill>
                  <a:schemeClr val="tx1"/>
                </a:solidFill>
                <a:effectLst/>
              </a:rPr>
              <a:t> hastalık (EM)</a:t>
            </a:r>
            <a:r>
              <a:rPr kumimoji="0" lang="tr-TR" altLang="tr-TR" sz="1600" b="0" i="0" u="none" strike="noStrike" cap="none" normalizeH="0" baseline="0" dirty="0">
                <a:ln>
                  <a:noFill/>
                </a:ln>
                <a:solidFill>
                  <a:schemeClr val="tx1"/>
                </a:solidFill>
                <a:effectLst/>
              </a:rPr>
              <a:t> için uyum ≥ </a:t>
            </a:r>
            <a:r>
              <a:rPr kumimoji="0" lang="tr-TR" altLang="tr-TR" sz="1600" b="1" i="0" u="none" strike="noStrike" cap="none" normalizeH="0" baseline="0" dirty="0">
                <a:ln>
                  <a:noFill/>
                </a:ln>
                <a:solidFill>
                  <a:schemeClr val="tx1"/>
                </a:solidFill>
                <a:effectLst/>
              </a:rPr>
              <a:t>%95</a:t>
            </a:r>
            <a:r>
              <a:rPr kumimoji="0" lang="tr-TR" altLang="tr-TR" sz="16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a:ln>
                  <a:noFill/>
                </a:ln>
                <a:solidFill>
                  <a:schemeClr val="tx1"/>
                </a:solidFill>
                <a:effectLst/>
              </a:rPr>
              <a:t>Fokal lezyon sayısı (F)</a:t>
            </a:r>
            <a:r>
              <a:rPr kumimoji="0" lang="tr-TR" altLang="tr-TR" sz="1600" b="0" i="0" u="none" strike="noStrike" cap="none" normalizeH="0" baseline="0" dirty="0">
                <a:ln>
                  <a:noFill/>
                </a:ln>
                <a:solidFill>
                  <a:schemeClr val="tx1"/>
                </a:solidFill>
                <a:effectLst/>
              </a:rPr>
              <a:t> için uyum ≥ </a:t>
            </a:r>
            <a:r>
              <a:rPr kumimoji="0" lang="tr-TR" altLang="tr-TR" sz="1600" b="1" i="0" u="none" strike="noStrike" cap="none" normalizeH="0" baseline="0" dirty="0">
                <a:ln>
                  <a:noFill/>
                </a:ln>
                <a:solidFill>
                  <a:schemeClr val="tx1"/>
                </a:solidFill>
                <a:effectLst/>
              </a:rPr>
              <a:t>%76</a:t>
            </a:r>
            <a:r>
              <a:rPr kumimoji="0" lang="tr-TR" altLang="tr-TR" sz="16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err="1">
                <a:ln>
                  <a:noFill/>
                </a:ln>
                <a:solidFill>
                  <a:schemeClr val="tx1"/>
                </a:solidFill>
                <a:effectLst/>
              </a:rPr>
              <a:t>Litik</a:t>
            </a:r>
            <a:r>
              <a:rPr kumimoji="0" lang="tr-TR" altLang="tr-TR" sz="1600" b="1" i="0" u="none" strike="noStrike" cap="none" normalizeH="0" baseline="0" dirty="0">
                <a:ln>
                  <a:noFill/>
                </a:ln>
                <a:solidFill>
                  <a:schemeClr val="tx1"/>
                </a:solidFill>
                <a:effectLst/>
              </a:rPr>
              <a:t> lezyon sayısı (L)</a:t>
            </a:r>
            <a:r>
              <a:rPr kumimoji="0" lang="tr-TR" altLang="tr-TR" sz="1600" b="0" i="0" u="none" strike="noStrike" cap="none" normalizeH="0" baseline="0" dirty="0">
                <a:ln>
                  <a:noFill/>
                </a:ln>
                <a:solidFill>
                  <a:schemeClr val="tx1"/>
                </a:solidFill>
                <a:effectLst/>
              </a:rPr>
              <a:t> için uyum ≥ </a:t>
            </a:r>
            <a:r>
              <a:rPr kumimoji="0" lang="tr-TR" altLang="tr-TR" sz="1600" b="1" i="0" u="none" strike="noStrike" cap="none" normalizeH="0" baseline="0" dirty="0">
                <a:ln>
                  <a:noFill/>
                </a:ln>
                <a:solidFill>
                  <a:schemeClr val="tx1"/>
                </a:solidFill>
                <a:effectLst/>
              </a:rPr>
              <a:t>%77</a:t>
            </a:r>
            <a:r>
              <a:rPr kumimoji="0" lang="tr-TR" altLang="tr-TR" sz="16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600" b="1" i="0" u="none" strike="noStrike" cap="none" normalizeH="0" baseline="0" dirty="0">
                <a:ln>
                  <a:noFill/>
                </a:ln>
                <a:solidFill>
                  <a:schemeClr val="tx1"/>
                </a:solidFill>
                <a:effectLst/>
              </a:rPr>
              <a:t>Fraktür varlığı (</a:t>
            </a:r>
            <a:r>
              <a:rPr kumimoji="0" lang="tr-TR" altLang="tr-TR" sz="1600" b="1" i="0" u="none" strike="noStrike" cap="none" normalizeH="0" baseline="0" dirty="0" err="1">
                <a:ln>
                  <a:noFill/>
                </a:ln>
                <a:solidFill>
                  <a:schemeClr val="tx1"/>
                </a:solidFill>
                <a:effectLst/>
              </a:rPr>
              <a:t>Fr</a:t>
            </a:r>
            <a:r>
              <a:rPr kumimoji="0" lang="tr-TR" altLang="tr-TR" sz="1600" b="1" i="0" u="none" strike="noStrike" cap="none" normalizeH="0" baseline="0" dirty="0">
                <a:ln>
                  <a:noFill/>
                </a:ln>
                <a:solidFill>
                  <a:schemeClr val="tx1"/>
                </a:solidFill>
                <a:effectLst/>
              </a:rPr>
              <a:t>)</a:t>
            </a:r>
            <a:r>
              <a:rPr kumimoji="0" lang="tr-TR" altLang="tr-TR" sz="1600" b="0" i="0" u="none" strike="noStrike" cap="none" normalizeH="0" baseline="0" dirty="0">
                <a:ln>
                  <a:noFill/>
                </a:ln>
                <a:solidFill>
                  <a:schemeClr val="tx1"/>
                </a:solidFill>
                <a:effectLst/>
              </a:rPr>
              <a:t> için uyum ≥ </a:t>
            </a:r>
            <a:r>
              <a:rPr kumimoji="0" lang="tr-TR" altLang="tr-TR" sz="1600" b="1" i="0" u="none" strike="noStrike" cap="none" normalizeH="0" baseline="0" dirty="0">
                <a:ln>
                  <a:noFill/>
                </a:ln>
                <a:solidFill>
                  <a:schemeClr val="tx1"/>
                </a:solidFill>
                <a:effectLst/>
              </a:rPr>
              <a:t>%92</a:t>
            </a:r>
            <a:r>
              <a:rPr kumimoji="0" lang="tr-TR" altLang="tr-TR" sz="1600" b="0" i="0" u="none" strike="noStrike" cap="none" normalizeH="0" baseline="0" dirty="0">
                <a:ln>
                  <a:noFill/>
                </a:ln>
                <a:solidFill>
                  <a:schemeClr val="tx1"/>
                </a:solidFill>
                <a:effectLst/>
              </a:rPr>
              <a:t> olarak bulunmuştur.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3" name="Metin kutusu 2">
            <a:extLst>
              <a:ext uri="{FF2B5EF4-FFF2-40B4-BE49-F238E27FC236}">
                <a16:creationId xmlns:a16="http://schemas.microsoft.com/office/drawing/2014/main" id="{742B744B-A3B6-5F17-99DD-1C21B31E233D}"/>
              </a:ext>
            </a:extLst>
          </p:cNvPr>
          <p:cNvSpPr txBox="1"/>
          <p:nvPr/>
        </p:nvSpPr>
        <p:spPr>
          <a:xfrm>
            <a:off x="838200" y="2550826"/>
            <a:ext cx="10349285" cy="707886"/>
          </a:xfrm>
          <a:prstGeom prst="rect">
            <a:avLst/>
          </a:prstGeom>
          <a:noFill/>
        </p:spPr>
        <p:txBody>
          <a:bodyPr wrap="square" rtlCol="0">
            <a:spAutoFit/>
          </a:bodyPr>
          <a:lstStyle/>
          <a:p>
            <a:r>
              <a:rPr lang="tr-TR" sz="2000" dirty="0">
                <a:solidFill>
                  <a:srgbClr val="FF0000"/>
                </a:solidFill>
              </a:rPr>
              <a:t>Nakil öncesi Bazal dönem </a:t>
            </a:r>
            <a:r>
              <a:rPr lang="tr-TR" sz="2000" dirty="0"/>
              <a:t>(PET-0), </a:t>
            </a:r>
            <a:r>
              <a:rPr lang="tr-TR" sz="2000" dirty="0">
                <a:solidFill>
                  <a:srgbClr val="FF0000"/>
                </a:solidFill>
              </a:rPr>
              <a:t>İndüksiyon sonrası  </a:t>
            </a:r>
            <a:r>
              <a:rPr lang="tr-TR" sz="2000" dirty="0"/>
              <a:t>( PET-AI) ve </a:t>
            </a:r>
            <a:r>
              <a:rPr lang="tr-TR" sz="2000" dirty="0">
                <a:solidFill>
                  <a:srgbClr val="FF0000"/>
                </a:solidFill>
              </a:rPr>
              <a:t>tedavi sonrası </a:t>
            </a:r>
            <a:r>
              <a:rPr lang="tr-TR" sz="2000" dirty="0"/>
              <a:t>(PET-</a:t>
            </a:r>
            <a:r>
              <a:rPr lang="tr-TR" sz="2000" dirty="0" err="1"/>
              <a:t>EoT</a:t>
            </a:r>
            <a:r>
              <a:rPr lang="tr-TR" sz="2000" dirty="0"/>
              <a:t>) dönemde okuyucular arasındaki uyum çok yüksek</a:t>
            </a:r>
          </a:p>
        </p:txBody>
      </p:sp>
    </p:spTree>
    <p:extLst>
      <p:ext uri="{BB962C8B-B14F-4D97-AF65-F5344CB8AC3E}">
        <p14:creationId xmlns:p14="http://schemas.microsoft.com/office/powerpoint/2010/main" val="1191578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0A9BFE-5084-1394-0895-326C94B54C3C}"/>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E9B46E04-CE6D-3544-526B-E0467FD812F2}"/>
              </a:ext>
            </a:extLst>
          </p:cNvPr>
          <p:cNvSpPr>
            <a:spLocks noGrp="1"/>
          </p:cNvSpPr>
          <p:nvPr>
            <p:ph idx="1"/>
          </p:nvPr>
        </p:nvSpPr>
        <p:spPr>
          <a:xfrm>
            <a:off x="838200" y="2584173"/>
            <a:ext cx="10515600" cy="3592789"/>
          </a:xfrm>
        </p:spPr>
        <p:txBody>
          <a:bodyPr>
            <a:normAutofit/>
          </a:bodyPr>
          <a:lstStyle/>
          <a:p>
            <a:r>
              <a:rPr lang="tr-TR" sz="2000" dirty="0" err="1"/>
              <a:t>IMPeTUs</a:t>
            </a:r>
            <a:r>
              <a:rPr lang="tr-TR" sz="2000" dirty="0"/>
              <a:t> kriterlerinden türetilen PET skoru için </a:t>
            </a:r>
            <a:r>
              <a:rPr lang="tr-TR" sz="2000" dirty="0">
                <a:solidFill>
                  <a:srgbClr val="FF0000"/>
                </a:solidFill>
              </a:rPr>
              <a:t>6,5</a:t>
            </a:r>
            <a:r>
              <a:rPr lang="tr-TR" sz="2000" dirty="0"/>
              <a:t> </a:t>
            </a:r>
            <a:r>
              <a:rPr lang="tr-TR" sz="2000" dirty="0" err="1"/>
              <a:t>lik</a:t>
            </a:r>
            <a:r>
              <a:rPr lang="tr-TR" sz="2000" dirty="0"/>
              <a:t> </a:t>
            </a:r>
            <a:r>
              <a:rPr lang="tr-TR" sz="2000" dirty="0" err="1"/>
              <a:t>cut-off</a:t>
            </a:r>
            <a:r>
              <a:rPr lang="tr-TR" sz="2000" dirty="0"/>
              <a:t> değeri potansiyel bir prognostik araç olarak kullanılabilir. </a:t>
            </a:r>
          </a:p>
        </p:txBody>
      </p:sp>
      <p:pic>
        <p:nvPicPr>
          <p:cNvPr id="5" name="Resim 4">
            <a:extLst>
              <a:ext uri="{FF2B5EF4-FFF2-40B4-BE49-F238E27FC236}">
                <a16:creationId xmlns:a16="http://schemas.microsoft.com/office/drawing/2014/main" id="{1361B4DD-C03B-4C76-E798-748F20C8D393}"/>
              </a:ext>
            </a:extLst>
          </p:cNvPr>
          <p:cNvPicPr>
            <a:picLocks noChangeAspect="1"/>
          </p:cNvPicPr>
          <p:nvPr/>
        </p:nvPicPr>
        <p:blipFill>
          <a:blip r:embed="rId2"/>
          <a:stretch>
            <a:fillRect/>
          </a:stretch>
        </p:blipFill>
        <p:spPr>
          <a:xfrm>
            <a:off x="838200" y="681037"/>
            <a:ext cx="6715125" cy="1295400"/>
          </a:xfrm>
          <a:prstGeom prst="rect">
            <a:avLst/>
          </a:prstGeom>
        </p:spPr>
      </p:pic>
      <p:pic>
        <p:nvPicPr>
          <p:cNvPr id="7" name="Resim 6">
            <a:extLst>
              <a:ext uri="{FF2B5EF4-FFF2-40B4-BE49-F238E27FC236}">
                <a16:creationId xmlns:a16="http://schemas.microsoft.com/office/drawing/2014/main" id="{5573359E-9145-B572-E443-CB3D2DBB6928}"/>
              </a:ext>
            </a:extLst>
          </p:cNvPr>
          <p:cNvPicPr>
            <a:picLocks noChangeAspect="1"/>
          </p:cNvPicPr>
          <p:nvPr/>
        </p:nvPicPr>
        <p:blipFill>
          <a:blip r:embed="rId3"/>
          <a:stretch>
            <a:fillRect/>
          </a:stretch>
        </p:blipFill>
        <p:spPr>
          <a:xfrm>
            <a:off x="5500977" y="4067754"/>
            <a:ext cx="5625392" cy="2045597"/>
          </a:xfrm>
          <a:prstGeom prst="rect">
            <a:avLst/>
          </a:prstGeom>
        </p:spPr>
      </p:pic>
    </p:spTree>
    <p:extLst>
      <p:ext uri="{BB962C8B-B14F-4D97-AF65-F5344CB8AC3E}">
        <p14:creationId xmlns:p14="http://schemas.microsoft.com/office/powerpoint/2010/main" val="2548116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C6D0DF-0492-ED7A-3C17-1099B952350E}"/>
              </a:ext>
            </a:extLst>
          </p:cNvPr>
          <p:cNvSpPr>
            <a:spLocks noGrp="1"/>
          </p:cNvSpPr>
          <p:nvPr>
            <p:ph type="title"/>
          </p:nvPr>
        </p:nvSpPr>
        <p:spPr>
          <a:xfrm>
            <a:off x="7234280" y="365125"/>
            <a:ext cx="4717656" cy="1325563"/>
          </a:xfrm>
        </p:spPr>
        <p:txBody>
          <a:bodyPr>
            <a:normAutofit fontScale="90000"/>
          </a:bodyPr>
          <a:lstStyle/>
          <a:p>
            <a:r>
              <a:rPr lang="tr-TR" sz="3600" b="1" dirty="0" err="1"/>
              <a:t>Ekstramedüller</a:t>
            </a:r>
            <a:r>
              <a:rPr lang="tr-TR" sz="3600" b="1" dirty="0"/>
              <a:t> hastalığı doğru tanımlamak için bazı tanımlar geliştirilmiştir</a:t>
            </a:r>
          </a:p>
        </p:txBody>
      </p:sp>
      <p:graphicFrame>
        <p:nvGraphicFramePr>
          <p:cNvPr id="6" name="İçerik Yer Tutucusu 5">
            <a:extLst>
              <a:ext uri="{FF2B5EF4-FFF2-40B4-BE49-F238E27FC236}">
                <a16:creationId xmlns:a16="http://schemas.microsoft.com/office/drawing/2014/main" id="{F67B362D-D04F-6EA0-48BB-13A449E87613}"/>
              </a:ext>
            </a:extLst>
          </p:cNvPr>
          <p:cNvGraphicFramePr>
            <a:graphicFrameLocks noGrp="1"/>
          </p:cNvGraphicFramePr>
          <p:nvPr>
            <p:ph idx="1"/>
            <p:extLst>
              <p:ext uri="{D42A27DB-BD31-4B8C-83A1-F6EECF244321}">
                <p14:modId xmlns:p14="http://schemas.microsoft.com/office/powerpoint/2010/main" val="513693865"/>
              </p:ext>
            </p:extLst>
          </p:nvPr>
        </p:nvGraphicFramePr>
        <p:xfrm>
          <a:off x="928687" y="2219325"/>
          <a:ext cx="10334626" cy="4297680"/>
        </p:xfrm>
        <a:graphic>
          <a:graphicData uri="http://schemas.openxmlformats.org/drawingml/2006/table">
            <a:tbl>
              <a:tblPr/>
              <a:tblGrid>
                <a:gridCol w="5167313">
                  <a:extLst>
                    <a:ext uri="{9D8B030D-6E8A-4147-A177-3AD203B41FA5}">
                      <a16:colId xmlns:a16="http://schemas.microsoft.com/office/drawing/2014/main" val="2239471174"/>
                    </a:ext>
                  </a:extLst>
                </a:gridCol>
                <a:gridCol w="5167313">
                  <a:extLst>
                    <a:ext uri="{9D8B030D-6E8A-4147-A177-3AD203B41FA5}">
                      <a16:colId xmlns:a16="http://schemas.microsoft.com/office/drawing/2014/main" val="3569470548"/>
                    </a:ext>
                  </a:extLst>
                </a:gridCol>
              </a:tblGrid>
              <a:tr h="281845">
                <a:tc>
                  <a:txBody>
                    <a:bodyPr/>
                    <a:lstStyle/>
                    <a:p>
                      <a:r>
                        <a:rPr lang="tr-TR" b="1"/>
                        <a:t>Hastalık</a:t>
                      </a:r>
                      <a:endParaRPr lang="tr-TR"/>
                    </a:p>
                  </a:txBody>
                  <a:tcPr anchor="ctr">
                    <a:lnL>
                      <a:noFill/>
                    </a:lnL>
                    <a:lnR>
                      <a:noFill/>
                    </a:lnR>
                    <a:lnT>
                      <a:noFill/>
                    </a:lnT>
                    <a:lnB>
                      <a:noFill/>
                    </a:lnB>
                    <a:noFill/>
                  </a:tcPr>
                </a:tc>
                <a:tc>
                  <a:txBody>
                    <a:bodyPr/>
                    <a:lstStyle/>
                    <a:p>
                      <a:r>
                        <a:rPr lang="tr-TR" b="1"/>
                        <a:t>Tanım</a:t>
                      </a:r>
                      <a:endParaRPr lang="tr-TR"/>
                    </a:p>
                  </a:txBody>
                  <a:tcPr anchor="ctr">
                    <a:lnL>
                      <a:noFill/>
                    </a:lnL>
                    <a:lnR>
                      <a:noFill/>
                    </a:lnR>
                    <a:lnT>
                      <a:noFill/>
                    </a:lnT>
                    <a:lnB>
                      <a:noFill/>
                    </a:lnB>
                    <a:noFill/>
                  </a:tcPr>
                </a:tc>
                <a:extLst>
                  <a:ext uri="{0D108BD9-81ED-4DB2-BD59-A6C34878D82A}">
                    <a16:rowId xmlns:a16="http://schemas.microsoft.com/office/drawing/2014/main" val="3075802310"/>
                  </a:ext>
                </a:extLst>
              </a:tr>
              <a:tr h="704614">
                <a:tc>
                  <a:txBody>
                    <a:bodyPr/>
                    <a:lstStyle/>
                    <a:p>
                      <a:r>
                        <a:rPr lang="tr-TR" b="1" dirty="0" err="1"/>
                        <a:t>Extramedullary</a:t>
                      </a:r>
                      <a:r>
                        <a:rPr lang="tr-TR" b="1" dirty="0"/>
                        <a:t> </a:t>
                      </a:r>
                      <a:r>
                        <a:rPr lang="tr-TR" b="1" dirty="0" err="1"/>
                        <a:t>Disease</a:t>
                      </a:r>
                      <a:endParaRPr lang="tr-TR" dirty="0"/>
                    </a:p>
                  </a:txBody>
                  <a:tcPr anchor="ctr">
                    <a:lnL>
                      <a:noFill/>
                    </a:lnL>
                    <a:lnR>
                      <a:noFill/>
                    </a:lnR>
                    <a:lnT>
                      <a:noFill/>
                    </a:lnT>
                    <a:lnB>
                      <a:noFill/>
                    </a:lnB>
                    <a:noFill/>
                  </a:tcPr>
                </a:tc>
                <a:tc>
                  <a:txBody>
                    <a:bodyPr/>
                    <a:lstStyle/>
                    <a:p>
                      <a:r>
                        <a:rPr lang="tr-TR" dirty="0">
                          <a:solidFill>
                            <a:srgbClr val="FF0000"/>
                          </a:solidFill>
                        </a:rPr>
                        <a:t>Kan yoluyla </a:t>
                      </a:r>
                      <a:r>
                        <a:rPr lang="tr-TR" dirty="0"/>
                        <a:t>yayılım sonucu oluşan, </a:t>
                      </a:r>
                      <a:r>
                        <a:rPr lang="tr-TR" dirty="0">
                          <a:solidFill>
                            <a:srgbClr val="FF0000"/>
                          </a:solidFill>
                        </a:rPr>
                        <a:t>yumuşak doku </a:t>
                      </a:r>
                      <a:r>
                        <a:rPr lang="tr-TR" dirty="0" err="1">
                          <a:solidFill>
                            <a:srgbClr val="FF0000"/>
                          </a:solidFill>
                        </a:rPr>
                        <a:t>plazmasitomlarıyla</a:t>
                      </a:r>
                      <a:r>
                        <a:rPr lang="tr-TR" dirty="0"/>
                        <a:t> karakterize agresif bir multipl miyelom formudur.</a:t>
                      </a:r>
                    </a:p>
                  </a:txBody>
                  <a:tcPr anchor="ctr">
                    <a:lnL>
                      <a:noFill/>
                    </a:lnL>
                    <a:lnR>
                      <a:noFill/>
                    </a:lnR>
                    <a:lnT>
                      <a:noFill/>
                    </a:lnT>
                    <a:lnB>
                      <a:noFill/>
                    </a:lnB>
                    <a:noFill/>
                  </a:tcPr>
                </a:tc>
                <a:extLst>
                  <a:ext uri="{0D108BD9-81ED-4DB2-BD59-A6C34878D82A}">
                    <a16:rowId xmlns:a16="http://schemas.microsoft.com/office/drawing/2014/main" val="858590533"/>
                  </a:ext>
                </a:extLst>
              </a:tr>
              <a:tr h="915998">
                <a:tc>
                  <a:txBody>
                    <a:bodyPr/>
                    <a:lstStyle/>
                    <a:p>
                      <a:r>
                        <a:rPr lang="tr-TR" b="1" dirty="0" err="1"/>
                        <a:t>Paraskeletal</a:t>
                      </a:r>
                      <a:r>
                        <a:rPr lang="tr-TR" b="1" dirty="0"/>
                        <a:t> </a:t>
                      </a:r>
                      <a:r>
                        <a:rPr lang="tr-TR" b="1" dirty="0" err="1"/>
                        <a:t>Plasmacytoma</a:t>
                      </a:r>
                      <a:endParaRPr lang="tr-TR" dirty="0"/>
                    </a:p>
                  </a:txBody>
                  <a:tcPr anchor="ctr">
                    <a:lnL>
                      <a:noFill/>
                    </a:lnL>
                    <a:lnR>
                      <a:noFill/>
                    </a:lnR>
                    <a:lnT>
                      <a:noFill/>
                    </a:lnT>
                    <a:lnB>
                      <a:noFill/>
                    </a:lnB>
                    <a:noFill/>
                  </a:tcPr>
                </a:tc>
                <a:tc>
                  <a:txBody>
                    <a:bodyPr/>
                    <a:lstStyle/>
                    <a:p>
                      <a:r>
                        <a:rPr lang="tr-TR" dirty="0">
                          <a:solidFill>
                            <a:srgbClr val="FF0000"/>
                          </a:solidFill>
                        </a:rPr>
                        <a:t>Kortikal kemiğin bozulmasından</a:t>
                      </a:r>
                      <a:r>
                        <a:rPr lang="tr-TR" dirty="0"/>
                        <a:t> sonra iskelet tümörlerinden doğrudan büyüme yoluyla gelişen </a:t>
                      </a:r>
                      <a:r>
                        <a:rPr lang="tr-TR" dirty="0">
                          <a:solidFill>
                            <a:srgbClr val="FF0000"/>
                          </a:solidFill>
                        </a:rPr>
                        <a:t>yumuşak doku </a:t>
                      </a:r>
                      <a:r>
                        <a:rPr lang="tr-TR" dirty="0" err="1">
                          <a:solidFill>
                            <a:srgbClr val="FF0000"/>
                          </a:solidFill>
                        </a:rPr>
                        <a:t>plazmasitomları</a:t>
                      </a:r>
                      <a:r>
                        <a:rPr lang="tr-TR" dirty="0"/>
                        <a:t> ile karakterize bir MM formudur.</a:t>
                      </a:r>
                    </a:p>
                  </a:txBody>
                  <a:tcPr anchor="ctr">
                    <a:lnL>
                      <a:noFill/>
                    </a:lnL>
                    <a:lnR>
                      <a:noFill/>
                    </a:lnR>
                    <a:lnT>
                      <a:noFill/>
                    </a:lnT>
                    <a:lnB>
                      <a:noFill/>
                    </a:lnB>
                    <a:noFill/>
                  </a:tcPr>
                </a:tc>
                <a:extLst>
                  <a:ext uri="{0D108BD9-81ED-4DB2-BD59-A6C34878D82A}">
                    <a16:rowId xmlns:a16="http://schemas.microsoft.com/office/drawing/2014/main" val="2451673221"/>
                  </a:ext>
                </a:extLst>
              </a:tr>
              <a:tr h="704614">
                <a:tc>
                  <a:txBody>
                    <a:bodyPr/>
                    <a:lstStyle/>
                    <a:p>
                      <a:r>
                        <a:rPr lang="tr-TR" b="1" dirty="0" err="1"/>
                        <a:t>Solitary</a:t>
                      </a:r>
                      <a:r>
                        <a:rPr lang="tr-TR" b="1" dirty="0"/>
                        <a:t> </a:t>
                      </a:r>
                      <a:r>
                        <a:rPr lang="tr-TR" b="1" dirty="0" err="1"/>
                        <a:t>Plasmacytoma</a:t>
                      </a:r>
                      <a:endParaRPr lang="tr-TR" dirty="0"/>
                    </a:p>
                  </a:txBody>
                  <a:tcPr anchor="ctr">
                    <a:lnL>
                      <a:noFill/>
                    </a:lnL>
                    <a:lnR>
                      <a:noFill/>
                    </a:lnR>
                    <a:lnT>
                      <a:noFill/>
                    </a:lnT>
                    <a:lnB>
                      <a:noFill/>
                    </a:lnB>
                    <a:noFill/>
                  </a:tcPr>
                </a:tc>
                <a:tc>
                  <a:txBody>
                    <a:bodyPr/>
                    <a:lstStyle/>
                    <a:p>
                      <a:r>
                        <a:rPr lang="tr-TR" dirty="0"/>
                        <a:t>Kemikte veya </a:t>
                      </a:r>
                      <a:r>
                        <a:rPr lang="tr-TR" dirty="0" err="1"/>
                        <a:t>ekstramedüller</a:t>
                      </a:r>
                      <a:r>
                        <a:rPr lang="tr-TR" dirty="0"/>
                        <a:t> bölgede </a:t>
                      </a:r>
                      <a:r>
                        <a:rPr lang="tr-TR" dirty="0">
                          <a:solidFill>
                            <a:srgbClr val="FF0000"/>
                          </a:solidFill>
                        </a:rPr>
                        <a:t>tek bir klonal plazma hücresi kitlesi</a:t>
                      </a:r>
                      <a:r>
                        <a:rPr lang="tr-TR" dirty="0"/>
                        <a:t> ile seyreden, </a:t>
                      </a:r>
                      <a:r>
                        <a:rPr lang="tr-TR" dirty="0">
                          <a:solidFill>
                            <a:srgbClr val="FF0000"/>
                          </a:solidFill>
                        </a:rPr>
                        <a:t>kemik iliğinde hiç ya da minimal </a:t>
                      </a:r>
                      <a:r>
                        <a:rPr lang="tr-TR" dirty="0" err="1">
                          <a:solidFill>
                            <a:srgbClr val="FF0000"/>
                          </a:solidFill>
                        </a:rPr>
                        <a:t>plazmasitoz</a:t>
                      </a:r>
                      <a:r>
                        <a:rPr lang="tr-TR" dirty="0">
                          <a:solidFill>
                            <a:srgbClr val="FF0000"/>
                          </a:solidFill>
                        </a:rPr>
                        <a:t> bulunan lokalize hastalık.</a:t>
                      </a:r>
                    </a:p>
                  </a:txBody>
                  <a:tcPr anchor="ctr">
                    <a:lnL>
                      <a:noFill/>
                    </a:lnL>
                    <a:lnR>
                      <a:noFill/>
                    </a:lnR>
                    <a:lnT>
                      <a:noFill/>
                    </a:lnT>
                    <a:lnB>
                      <a:noFill/>
                    </a:lnB>
                    <a:noFill/>
                  </a:tcPr>
                </a:tc>
                <a:extLst>
                  <a:ext uri="{0D108BD9-81ED-4DB2-BD59-A6C34878D82A}">
                    <a16:rowId xmlns:a16="http://schemas.microsoft.com/office/drawing/2014/main" val="3861186808"/>
                  </a:ext>
                </a:extLst>
              </a:tr>
              <a:tr h="704614">
                <a:tc>
                  <a:txBody>
                    <a:bodyPr/>
                    <a:lstStyle/>
                    <a:p>
                      <a:r>
                        <a:rPr lang="tr-TR" b="1" dirty="0" err="1"/>
                        <a:t>Plasma</a:t>
                      </a:r>
                      <a:r>
                        <a:rPr lang="tr-TR" b="1" dirty="0"/>
                        <a:t> Cell </a:t>
                      </a:r>
                      <a:r>
                        <a:rPr lang="tr-TR" b="1" dirty="0" err="1"/>
                        <a:t>Leukemia</a:t>
                      </a:r>
                      <a:endParaRPr lang="tr-TR" dirty="0"/>
                    </a:p>
                  </a:txBody>
                  <a:tcPr anchor="ctr">
                    <a:lnL>
                      <a:noFill/>
                    </a:lnL>
                    <a:lnR>
                      <a:noFill/>
                    </a:lnR>
                    <a:lnT>
                      <a:noFill/>
                    </a:lnT>
                    <a:lnB>
                      <a:noFill/>
                    </a:lnB>
                    <a:noFill/>
                  </a:tcPr>
                </a:tc>
                <a:tc>
                  <a:txBody>
                    <a:bodyPr/>
                    <a:lstStyle/>
                    <a:p>
                      <a:r>
                        <a:rPr lang="tr-TR" dirty="0"/>
                        <a:t>Periferik kanda </a:t>
                      </a:r>
                      <a:r>
                        <a:rPr lang="tr-TR" dirty="0">
                          <a:solidFill>
                            <a:srgbClr val="FF0000"/>
                          </a:solidFill>
                        </a:rPr>
                        <a:t>≥%20 oranında veya ≥2×10⁹/L düzeyinde dolaşan plazma hücreleriyle karakterize</a:t>
                      </a:r>
                      <a:r>
                        <a:rPr lang="tr-TR" dirty="0"/>
                        <a:t>, nadir ve agresif bir miyelom alt tipidir.</a:t>
                      </a:r>
                    </a:p>
                  </a:txBody>
                  <a:tcPr anchor="ctr">
                    <a:lnL>
                      <a:noFill/>
                    </a:lnL>
                    <a:lnR>
                      <a:noFill/>
                    </a:lnR>
                    <a:lnT>
                      <a:noFill/>
                    </a:lnT>
                    <a:lnB>
                      <a:noFill/>
                    </a:lnB>
                    <a:noFill/>
                  </a:tcPr>
                </a:tc>
                <a:extLst>
                  <a:ext uri="{0D108BD9-81ED-4DB2-BD59-A6C34878D82A}">
                    <a16:rowId xmlns:a16="http://schemas.microsoft.com/office/drawing/2014/main" val="1855300825"/>
                  </a:ext>
                </a:extLst>
              </a:tr>
            </a:tbl>
          </a:graphicData>
        </a:graphic>
      </p:graphicFrame>
      <p:pic>
        <p:nvPicPr>
          <p:cNvPr id="5" name="Resim 4">
            <a:extLst>
              <a:ext uri="{FF2B5EF4-FFF2-40B4-BE49-F238E27FC236}">
                <a16:creationId xmlns:a16="http://schemas.microsoft.com/office/drawing/2014/main" id="{A0316F12-97A9-6A91-B577-635952A1F19C}"/>
              </a:ext>
            </a:extLst>
          </p:cNvPr>
          <p:cNvPicPr>
            <a:picLocks noChangeAspect="1"/>
          </p:cNvPicPr>
          <p:nvPr/>
        </p:nvPicPr>
        <p:blipFill>
          <a:blip r:embed="rId2"/>
          <a:stretch>
            <a:fillRect/>
          </a:stretch>
        </p:blipFill>
        <p:spPr>
          <a:xfrm>
            <a:off x="371475" y="0"/>
            <a:ext cx="6800850" cy="2219325"/>
          </a:xfrm>
          <a:prstGeom prst="rect">
            <a:avLst/>
          </a:prstGeom>
        </p:spPr>
      </p:pic>
    </p:spTree>
    <p:extLst>
      <p:ext uri="{BB962C8B-B14F-4D97-AF65-F5344CB8AC3E}">
        <p14:creationId xmlns:p14="http://schemas.microsoft.com/office/powerpoint/2010/main" val="3478033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538CDE-4851-5C83-1DFA-7DCCDE2DD19E}"/>
              </a:ext>
            </a:extLst>
          </p:cNvPr>
          <p:cNvSpPr>
            <a:spLocks noGrp="1"/>
          </p:cNvSpPr>
          <p:nvPr>
            <p:ph type="title"/>
          </p:nvPr>
        </p:nvSpPr>
        <p:spPr/>
        <p:txBody>
          <a:bodyPr>
            <a:normAutofit/>
          </a:bodyPr>
          <a:lstStyle/>
          <a:p>
            <a:r>
              <a:rPr lang="tr-TR" sz="3600" b="1" dirty="0" err="1"/>
              <a:t>Ekstramedüller</a:t>
            </a:r>
            <a:r>
              <a:rPr lang="tr-TR" sz="3600" b="1" dirty="0"/>
              <a:t> </a:t>
            </a:r>
            <a:r>
              <a:rPr lang="tr-TR" sz="3600" b="1" dirty="0" err="1"/>
              <a:t>myelom</a:t>
            </a:r>
            <a:endParaRPr lang="tr-TR" sz="3600" b="1" dirty="0"/>
          </a:p>
        </p:txBody>
      </p:sp>
      <p:sp>
        <p:nvSpPr>
          <p:cNvPr id="3" name="İçerik Yer Tutucusu 2">
            <a:extLst>
              <a:ext uri="{FF2B5EF4-FFF2-40B4-BE49-F238E27FC236}">
                <a16:creationId xmlns:a16="http://schemas.microsoft.com/office/drawing/2014/main" id="{7C36AB64-8240-E99A-DBD1-F1018C1A61C2}"/>
              </a:ext>
            </a:extLst>
          </p:cNvPr>
          <p:cNvSpPr>
            <a:spLocks noGrp="1"/>
          </p:cNvSpPr>
          <p:nvPr>
            <p:ph idx="1"/>
          </p:nvPr>
        </p:nvSpPr>
        <p:spPr/>
        <p:txBody>
          <a:bodyPr>
            <a:normAutofit/>
          </a:bodyPr>
          <a:lstStyle/>
          <a:p>
            <a:r>
              <a:rPr lang="tr-TR" sz="2000" dirty="0"/>
              <a:t>Yeni tanı konmuş MM hastalarında bildirilen insidans %0,5 ile %4,8 arasında değişirken, </a:t>
            </a:r>
            <a:r>
              <a:rPr lang="tr-TR" sz="2000" dirty="0" err="1"/>
              <a:t>relapse</a:t>
            </a:r>
            <a:r>
              <a:rPr lang="tr-TR" sz="2000" dirty="0"/>
              <a:t>/refrakter </a:t>
            </a:r>
            <a:r>
              <a:rPr lang="tr-TR" sz="2000" dirty="0" err="1"/>
              <a:t>MM'de</a:t>
            </a:r>
            <a:r>
              <a:rPr lang="tr-TR" sz="2000" dirty="0"/>
              <a:t> bildirilen insidans %3,4 ile %14 arasındadır.  </a:t>
            </a:r>
          </a:p>
          <a:p>
            <a:r>
              <a:rPr lang="tr-TR" sz="2000" dirty="0"/>
              <a:t>Kemik ilişkili mekanizma ile korteksi </a:t>
            </a:r>
            <a:r>
              <a:rPr lang="tr-TR" sz="2000" dirty="0" err="1"/>
              <a:t>destrükte</a:t>
            </a:r>
            <a:r>
              <a:rPr lang="tr-TR" sz="2000" dirty="0"/>
              <a:t> edip yumuşak dokuya uzanma</a:t>
            </a:r>
          </a:p>
          <a:p>
            <a:r>
              <a:rPr lang="tr-TR" sz="2000" dirty="0"/>
              <a:t>Yumuşak doku mekanizması ile lenf nodları başta olmak üzere; KC, AC, Kas doku, cilt altı yağlı doku, </a:t>
            </a:r>
            <a:r>
              <a:rPr lang="tr-TR" sz="2000" dirty="0" err="1"/>
              <a:t>tiroid</a:t>
            </a:r>
            <a:r>
              <a:rPr lang="tr-TR" sz="2000" dirty="0"/>
              <a:t>, </a:t>
            </a:r>
            <a:r>
              <a:rPr lang="tr-TR" sz="2000" dirty="0" err="1"/>
              <a:t>peritoneal</a:t>
            </a:r>
            <a:r>
              <a:rPr lang="tr-TR" sz="2000" dirty="0"/>
              <a:t> yüzeyler…</a:t>
            </a:r>
          </a:p>
          <a:p>
            <a:r>
              <a:rPr lang="tr-TR" sz="2000" dirty="0"/>
              <a:t>Yüksek riskli gen ekspresyonu ve kötü OS ile ilişkili</a:t>
            </a:r>
          </a:p>
          <a:p>
            <a:r>
              <a:rPr lang="tr-TR" sz="2000" dirty="0"/>
              <a:t>Tedavi rejimini değiştirir.</a:t>
            </a:r>
          </a:p>
        </p:txBody>
      </p:sp>
      <p:sp>
        <p:nvSpPr>
          <p:cNvPr id="4" name="Metin kutusu 3">
            <a:extLst>
              <a:ext uri="{FF2B5EF4-FFF2-40B4-BE49-F238E27FC236}">
                <a16:creationId xmlns:a16="http://schemas.microsoft.com/office/drawing/2014/main" id="{52534DE7-C10E-3E50-5E7A-2C92A097E928}"/>
              </a:ext>
            </a:extLst>
          </p:cNvPr>
          <p:cNvSpPr txBox="1"/>
          <p:nvPr/>
        </p:nvSpPr>
        <p:spPr>
          <a:xfrm>
            <a:off x="9096375" y="5976908"/>
            <a:ext cx="3590925" cy="400110"/>
          </a:xfrm>
          <a:prstGeom prst="rect">
            <a:avLst/>
          </a:prstGeom>
          <a:noFill/>
        </p:spPr>
        <p:txBody>
          <a:bodyPr wrap="square" rtlCol="0">
            <a:spAutoFit/>
          </a:bodyPr>
          <a:lstStyle/>
          <a:p>
            <a:r>
              <a:rPr lang="tr-TR" sz="1000" dirty="0" err="1"/>
              <a:t>Bladé</a:t>
            </a:r>
            <a:r>
              <a:rPr lang="tr-TR" sz="1000" dirty="0"/>
              <a:t> J, et al.  J </a:t>
            </a:r>
            <a:r>
              <a:rPr lang="tr-TR" sz="1000" dirty="0" err="1"/>
              <a:t>Clin</a:t>
            </a:r>
            <a:r>
              <a:rPr lang="tr-TR" sz="1000" dirty="0"/>
              <a:t> </a:t>
            </a:r>
            <a:r>
              <a:rPr lang="tr-TR" sz="1000" dirty="0" err="1"/>
              <a:t>Oncol</a:t>
            </a:r>
            <a:r>
              <a:rPr lang="tr-TR" sz="1000" dirty="0"/>
              <a:t>. 2011</a:t>
            </a:r>
          </a:p>
          <a:p>
            <a:r>
              <a:rPr lang="tr-TR" sz="1000" dirty="0" err="1"/>
              <a:t>Usmani</a:t>
            </a:r>
            <a:r>
              <a:rPr lang="tr-TR" sz="1000" dirty="0"/>
              <a:t> SZ, et al. </a:t>
            </a:r>
            <a:r>
              <a:rPr lang="tr-TR" sz="1000" dirty="0" err="1"/>
              <a:t>Haematologica</a:t>
            </a:r>
            <a:r>
              <a:rPr lang="tr-TR" sz="1000" dirty="0"/>
              <a:t>. 2012</a:t>
            </a:r>
          </a:p>
        </p:txBody>
      </p:sp>
      <p:pic>
        <p:nvPicPr>
          <p:cNvPr id="5" name="Resim 4">
            <a:extLst>
              <a:ext uri="{FF2B5EF4-FFF2-40B4-BE49-F238E27FC236}">
                <a16:creationId xmlns:a16="http://schemas.microsoft.com/office/drawing/2014/main" id="{F8E5A98A-FA7B-0556-A7C3-D1FE99CDE052}"/>
              </a:ext>
            </a:extLst>
          </p:cNvPr>
          <p:cNvPicPr>
            <a:picLocks noChangeAspect="1"/>
          </p:cNvPicPr>
          <p:nvPr/>
        </p:nvPicPr>
        <p:blipFill>
          <a:blip r:embed="rId2"/>
          <a:stretch>
            <a:fillRect/>
          </a:stretch>
        </p:blipFill>
        <p:spPr>
          <a:xfrm>
            <a:off x="8415717" y="4825854"/>
            <a:ext cx="3320516" cy="1083586"/>
          </a:xfrm>
          <a:prstGeom prst="rect">
            <a:avLst/>
          </a:prstGeom>
        </p:spPr>
      </p:pic>
    </p:spTree>
    <p:extLst>
      <p:ext uri="{BB962C8B-B14F-4D97-AF65-F5344CB8AC3E}">
        <p14:creationId xmlns:p14="http://schemas.microsoft.com/office/powerpoint/2010/main" val="1408018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599C11-0A11-2FC0-332A-1B21D41BCBD4}"/>
              </a:ext>
            </a:extLst>
          </p:cNvPr>
          <p:cNvSpPr>
            <a:spLocks noGrp="1"/>
          </p:cNvSpPr>
          <p:nvPr>
            <p:ph type="title"/>
          </p:nvPr>
        </p:nvSpPr>
        <p:spPr/>
        <p:txBody>
          <a:bodyPr>
            <a:normAutofit/>
          </a:bodyPr>
          <a:lstStyle/>
          <a:p>
            <a:r>
              <a:rPr lang="tr-TR" sz="3600" b="1" dirty="0"/>
              <a:t>Görüntülemenin amacı</a:t>
            </a:r>
          </a:p>
        </p:txBody>
      </p:sp>
      <p:sp>
        <p:nvSpPr>
          <p:cNvPr id="3" name="İçerik Yer Tutucusu 2">
            <a:extLst>
              <a:ext uri="{FF2B5EF4-FFF2-40B4-BE49-F238E27FC236}">
                <a16:creationId xmlns:a16="http://schemas.microsoft.com/office/drawing/2014/main" id="{D70E4A0F-959B-A31C-77F6-0884C3EBF301}"/>
              </a:ext>
            </a:extLst>
          </p:cNvPr>
          <p:cNvSpPr>
            <a:spLocks noGrp="1"/>
          </p:cNvSpPr>
          <p:nvPr>
            <p:ph idx="1"/>
          </p:nvPr>
        </p:nvSpPr>
        <p:spPr>
          <a:xfrm>
            <a:off x="838200" y="1825625"/>
            <a:ext cx="10683240" cy="4169658"/>
          </a:xfrm>
        </p:spPr>
        <p:txBody>
          <a:bodyPr>
            <a:normAutofit lnSpcReduction="10000"/>
          </a:bodyPr>
          <a:lstStyle/>
          <a:p>
            <a:pPr marL="0" indent="0">
              <a:buNone/>
            </a:pPr>
            <a:r>
              <a:rPr lang="tr-TR" sz="2200" dirty="0">
                <a:solidFill>
                  <a:srgbClr val="FF0000"/>
                </a:solidFill>
              </a:rPr>
              <a:t>Erken evrede (MGUS ve </a:t>
            </a:r>
            <a:r>
              <a:rPr lang="tr-TR" sz="2200" dirty="0" err="1">
                <a:solidFill>
                  <a:srgbClr val="FF0000"/>
                </a:solidFill>
              </a:rPr>
              <a:t>Smoldering</a:t>
            </a:r>
            <a:r>
              <a:rPr lang="tr-TR" sz="2200" dirty="0">
                <a:solidFill>
                  <a:srgbClr val="FF0000"/>
                </a:solidFill>
              </a:rPr>
              <a:t> MM)</a:t>
            </a:r>
          </a:p>
          <a:p>
            <a:pPr lvl="2"/>
            <a:r>
              <a:rPr lang="tr-TR" sz="2200" dirty="0"/>
              <a:t>Kemik hastalığını dışlamak</a:t>
            </a:r>
          </a:p>
          <a:p>
            <a:pPr lvl="2"/>
            <a:r>
              <a:rPr lang="tr-TR" sz="2200" dirty="0" err="1"/>
              <a:t>Prognozu</a:t>
            </a:r>
            <a:r>
              <a:rPr lang="tr-TR" sz="2200" dirty="0"/>
              <a:t> öngörmek</a:t>
            </a:r>
          </a:p>
          <a:p>
            <a:pPr marL="914400" lvl="2" indent="0">
              <a:buNone/>
            </a:pPr>
            <a:endParaRPr lang="tr-TR" sz="2200" dirty="0"/>
          </a:p>
          <a:p>
            <a:pPr marL="0" indent="0">
              <a:buNone/>
            </a:pPr>
            <a:r>
              <a:rPr lang="tr-TR" sz="2200" dirty="0">
                <a:solidFill>
                  <a:srgbClr val="FF0000"/>
                </a:solidFill>
              </a:rPr>
              <a:t>Multipl </a:t>
            </a:r>
            <a:r>
              <a:rPr lang="tr-TR" sz="2200" dirty="0" err="1">
                <a:solidFill>
                  <a:srgbClr val="FF0000"/>
                </a:solidFill>
              </a:rPr>
              <a:t>Myelom</a:t>
            </a:r>
            <a:endParaRPr lang="tr-TR" sz="2200" dirty="0">
              <a:solidFill>
                <a:srgbClr val="FF0000"/>
              </a:solidFill>
            </a:endParaRPr>
          </a:p>
          <a:p>
            <a:pPr lvl="2"/>
            <a:r>
              <a:rPr lang="tr-TR" sz="2200" dirty="0"/>
              <a:t>Kemik hastalığını değerlendirmek (organ hasarı = tedavi gereksinimi)</a:t>
            </a:r>
          </a:p>
          <a:p>
            <a:pPr lvl="2"/>
            <a:r>
              <a:rPr lang="tr-TR" sz="2200" dirty="0" err="1"/>
              <a:t>Ekstramedüller</a:t>
            </a:r>
            <a:r>
              <a:rPr lang="tr-TR" sz="2200" dirty="0"/>
              <a:t> hastalığı bulmak</a:t>
            </a:r>
          </a:p>
          <a:p>
            <a:pPr lvl="2"/>
            <a:r>
              <a:rPr lang="tr-TR" sz="2200" dirty="0"/>
              <a:t>Kemik bütünlüğünü değerlendirmek: hastalıklı kemiği bulup komplikasyonları önlemek ya da tedavi etmek</a:t>
            </a:r>
          </a:p>
          <a:p>
            <a:pPr lvl="2"/>
            <a:r>
              <a:rPr lang="tr-TR" sz="2200" dirty="0"/>
              <a:t>Tümör yükünü belirlemek</a:t>
            </a:r>
          </a:p>
          <a:p>
            <a:pPr lvl="2"/>
            <a:r>
              <a:rPr lang="tr-TR" sz="2200" dirty="0"/>
              <a:t>Tedavi yanıtını değerlendirmek; özellikle </a:t>
            </a:r>
            <a:r>
              <a:rPr lang="tr-TR" sz="2200" dirty="0" err="1"/>
              <a:t>nonsekretuar</a:t>
            </a:r>
            <a:r>
              <a:rPr lang="tr-TR" sz="2200" dirty="0"/>
              <a:t> MM de tedavi sonrası takibi düzenlemek</a:t>
            </a:r>
          </a:p>
          <a:p>
            <a:endParaRPr lang="tr-TR" dirty="0"/>
          </a:p>
        </p:txBody>
      </p:sp>
      <p:sp>
        <p:nvSpPr>
          <p:cNvPr id="4" name="Metin kutusu 3">
            <a:extLst>
              <a:ext uri="{FF2B5EF4-FFF2-40B4-BE49-F238E27FC236}">
                <a16:creationId xmlns:a16="http://schemas.microsoft.com/office/drawing/2014/main" id="{E0E85584-99B4-D6F7-04EA-754FC09E2B3D}"/>
              </a:ext>
            </a:extLst>
          </p:cNvPr>
          <p:cNvSpPr txBox="1"/>
          <p:nvPr/>
        </p:nvSpPr>
        <p:spPr>
          <a:xfrm>
            <a:off x="9859619" y="6154321"/>
            <a:ext cx="2469055" cy="677108"/>
          </a:xfrm>
          <a:prstGeom prst="rect">
            <a:avLst/>
          </a:prstGeom>
          <a:noFill/>
        </p:spPr>
        <p:txBody>
          <a:bodyPr wrap="square" rtlCol="0">
            <a:spAutoFit/>
          </a:bodyPr>
          <a:lstStyle/>
          <a:p>
            <a:r>
              <a:rPr lang="tr-TR" sz="1000" dirty="0" err="1"/>
              <a:t>Zamagni</a:t>
            </a:r>
            <a:r>
              <a:rPr lang="tr-TR" sz="1000" dirty="0"/>
              <a:t> E et al BJH 2012</a:t>
            </a:r>
          </a:p>
          <a:p>
            <a:r>
              <a:rPr lang="tr-TR" sz="1000" dirty="0" err="1"/>
              <a:t>Zamagni</a:t>
            </a:r>
            <a:r>
              <a:rPr lang="tr-TR" sz="1000" dirty="0"/>
              <a:t> E et al Blood 2018</a:t>
            </a:r>
          </a:p>
          <a:p>
            <a:endParaRPr lang="tr-TR" dirty="0"/>
          </a:p>
        </p:txBody>
      </p:sp>
    </p:spTree>
    <p:extLst>
      <p:ext uri="{BB962C8B-B14F-4D97-AF65-F5344CB8AC3E}">
        <p14:creationId xmlns:p14="http://schemas.microsoft.com/office/powerpoint/2010/main" val="73342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 41">
            <a:extLst>
              <a:ext uri="{FF2B5EF4-FFF2-40B4-BE49-F238E27FC236}">
                <a16:creationId xmlns:a16="http://schemas.microsoft.com/office/drawing/2014/main" id="{4A97E0CF-5A32-CA95-A0EC-C1E323A81966}"/>
              </a:ext>
            </a:extLst>
          </p:cNvPr>
          <p:cNvGrpSpPr/>
          <p:nvPr/>
        </p:nvGrpSpPr>
        <p:grpSpPr>
          <a:xfrm>
            <a:off x="0" y="553388"/>
            <a:ext cx="12180438" cy="6304612"/>
            <a:chOff x="-745958" y="356170"/>
            <a:chExt cx="16303231" cy="8116473"/>
          </a:xfrm>
        </p:grpSpPr>
        <p:pic>
          <p:nvPicPr>
            <p:cNvPr id="5" name="Resim 4">
              <a:extLst>
                <a:ext uri="{FF2B5EF4-FFF2-40B4-BE49-F238E27FC236}">
                  <a16:creationId xmlns:a16="http://schemas.microsoft.com/office/drawing/2014/main" id="{E794737E-879A-E4A9-5B84-EF85E7EF8791}"/>
                </a:ext>
              </a:extLst>
            </p:cNvPr>
            <p:cNvPicPr>
              <a:picLocks noChangeAspect="1"/>
            </p:cNvPicPr>
            <p:nvPr/>
          </p:nvPicPr>
          <p:blipFill>
            <a:blip r:embed="rId2">
              <a:extLst>
                <a:ext uri="{28A0092B-C50C-407E-A947-70E740481C1C}">
                  <a14:useLocalDpi xmlns:a14="http://schemas.microsoft.com/office/drawing/2010/main" val="0"/>
                </a:ext>
              </a:extLst>
            </a:blip>
            <a:srcRect l="22663" r="22228"/>
            <a:stretch>
              <a:fillRect/>
            </a:stretch>
          </p:blipFill>
          <p:spPr>
            <a:xfrm>
              <a:off x="-745958" y="356255"/>
              <a:ext cx="4107468" cy="8116388"/>
            </a:xfrm>
            <a:prstGeom prst="rect">
              <a:avLst/>
            </a:prstGeom>
          </p:spPr>
        </p:pic>
        <p:pic>
          <p:nvPicPr>
            <p:cNvPr id="9" name="Resim 8">
              <a:extLst>
                <a:ext uri="{FF2B5EF4-FFF2-40B4-BE49-F238E27FC236}">
                  <a16:creationId xmlns:a16="http://schemas.microsoft.com/office/drawing/2014/main" id="{E74BD5D1-FF01-B55C-C817-0666AFA21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359" y="356239"/>
              <a:ext cx="2029097" cy="2029096"/>
            </a:xfrm>
            <a:prstGeom prst="rect">
              <a:avLst/>
            </a:prstGeom>
          </p:spPr>
        </p:pic>
        <p:pic>
          <p:nvPicPr>
            <p:cNvPr id="11" name="Resim 10">
              <a:extLst>
                <a:ext uri="{FF2B5EF4-FFF2-40B4-BE49-F238E27FC236}">
                  <a16:creationId xmlns:a16="http://schemas.microsoft.com/office/drawing/2014/main" id="{AF939129-7E0D-70B7-E826-7E837885F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365" y="2385345"/>
              <a:ext cx="2029097" cy="2029096"/>
            </a:xfrm>
            <a:prstGeom prst="rect">
              <a:avLst/>
            </a:prstGeom>
          </p:spPr>
        </p:pic>
        <p:pic>
          <p:nvPicPr>
            <p:cNvPr id="13" name="Resim 12">
              <a:extLst>
                <a:ext uri="{FF2B5EF4-FFF2-40B4-BE49-F238E27FC236}">
                  <a16:creationId xmlns:a16="http://schemas.microsoft.com/office/drawing/2014/main" id="{86569E39-7ACE-A8F8-7CB7-1E415CF0A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370" y="4414444"/>
              <a:ext cx="2029097" cy="2029096"/>
            </a:xfrm>
            <a:prstGeom prst="rect">
              <a:avLst/>
            </a:prstGeom>
          </p:spPr>
        </p:pic>
        <p:pic>
          <p:nvPicPr>
            <p:cNvPr id="15" name="Resim 14">
              <a:extLst>
                <a:ext uri="{FF2B5EF4-FFF2-40B4-BE49-F238E27FC236}">
                  <a16:creationId xmlns:a16="http://schemas.microsoft.com/office/drawing/2014/main" id="{8FB649A7-D40A-AC2B-A484-64B66EBA0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504" y="6443547"/>
              <a:ext cx="2029097" cy="2029096"/>
            </a:xfrm>
            <a:prstGeom prst="rect">
              <a:avLst/>
            </a:prstGeom>
          </p:spPr>
        </p:pic>
        <p:pic>
          <p:nvPicPr>
            <p:cNvPr id="17" name="Resim 16">
              <a:extLst>
                <a:ext uri="{FF2B5EF4-FFF2-40B4-BE49-F238E27FC236}">
                  <a16:creationId xmlns:a16="http://schemas.microsoft.com/office/drawing/2014/main" id="{A4AAC239-980B-7862-B7E9-4061C0FAF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5122" y="356230"/>
              <a:ext cx="2029097" cy="2029096"/>
            </a:xfrm>
            <a:prstGeom prst="rect">
              <a:avLst/>
            </a:prstGeom>
          </p:spPr>
        </p:pic>
        <p:pic>
          <p:nvPicPr>
            <p:cNvPr id="19" name="Resim 18">
              <a:extLst>
                <a:ext uri="{FF2B5EF4-FFF2-40B4-BE49-F238E27FC236}">
                  <a16:creationId xmlns:a16="http://schemas.microsoft.com/office/drawing/2014/main" id="{A709A0DF-CB82-D057-AA8C-92B7A08BE4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0593" y="2385338"/>
              <a:ext cx="2029097" cy="2029096"/>
            </a:xfrm>
            <a:prstGeom prst="rect">
              <a:avLst/>
            </a:prstGeom>
          </p:spPr>
        </p:pic>
        <p:pic>
          <p:nvPicPr>
            <p:cNvPr id="21" name="Resim 20">
              <a:extLst>
                <a:ext uri="{FF2B5EF4-FFF2-40B4-BE49-F238E27FC236}">
                  <a16:creationId xmlns:a16="http://schemas.microsoft.com/office/drawing/2014/main" id="{B4EC0284-5949-ACD0-7DE0-B84A34E52C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595" y="4414444"/>
              <a:ext cx="2029097" cy="2029096"/>
            </a:xfrm>
            <a:prstGeom prst="rect">
              <a:avLst/>
            </a:prstGeom>
          </p:spPr>
        </p:pic>
        <p:pic>
          <p:nvPicPr>
            <p:cNvPr id="23" name="Resim 22">
              <a:extLst>
                <a:ext uri="{FF2B5EF4-FFF2-40B4-BE49-F238E27FC236}">
                  <a16:creationId xmlns:a16="http://schemas.microsoft.com/office/drawing/2014/main" id="{17D97B45-E452-9865-AB32-E640E17C8B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7996" y="6443547"/>
              <a:ext cx="2029097" cy="2029096"/>
            </a:xfrm>
            <a:prstGeom prst="rect">
              <a:avLst/>
            </a:prstGeom>
          </p:spPr>
        </p:pic>
        <p:pic>
          <p:nvPicPr>
            <p:cNvPr id="25" name="Resim 24">
              <a:extLst>
                <a:ext uri="{FF2B5EF4-FFF2-40B4-BE49-F238E27FC236}">
                  <a16:creationId xmlns:a16="http://schemas.microsoft.com/office/drawing/2014/main" id="{E9BED3F4-0943-D0F0-9A50-F996A161E074}"/>
                </a:ext>
              </a:extLst>
            </p:cNvPr>
            <p:cNvPicPr>
              <a:picLocks noChangeAspect="1"/>
            </p:cNvPicPr>
            <p:nvPr/>
          </p:nvPicPr>
          <p:blipFill>
            <a:blip r:embed="rId11">
              <a:extLst>
                <a:ext uri="{28A0092B-C50C-407E-A947-70E740481C1C}">
                  <a14:useLocalDpi xmlns:a14="http://schemas.microsoft.com/office/drawing/2010/main" val="0"/>
                </a:ext>
              </a:extLst>
            </a:blip>
            <a:srcRect l="22451" r="21847"/>
            <a:stretch>
              <a:fillRect/>
            </a:stretch>
          </p:blipFill>
          <p:spPr>
            <a:xfrm>
              <a:off x="7419694" y="356255"/>
              <a:ext cx="4094859" cy="8116388"/>
            </a:xfrm>
            <a:prstGeom prst="rect">
              <a:avLst/>
            </a:prstGeom>
          </p:spPr>
        </p:pic>
        <p:pic>
          <p:nvPicPr>
            <p:cNvPr id="27" name="Resim 26">
              <a:extLst>
                <a:ext uri="{FF2B5EF4-FFF2-40B4-BE49-F238E27FC236}">
                  <a16:creationId xmlns:a16="http://schemas.microsoft.com/office/drawing/2014/main" id="{D8509040-D191-BA1A-10B3-B927FC51F9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06622" y="356207"/>
              <a:ext cx="2029094" cy="2029095"/>
            </a:xfrm>
            <a:prstGeom prst="rect">
              <a:avLst/>
            </a:prstGeom>
          </p:spPr>
        </p:pic>
        <p:pic>
          <p:nvPicPr>
            <p:cNvPr id="29" name="Resim 28">
              <a:extLst>
                <a:ext uri="{FF2B5EF4-FFF2-40B4-BE49-F238E27FC236}">
                  <a16:creationId xmlns:a16="http://schemas.microsoft.com/office/drawing/2014/main" id="{713B3475-A8B6-9FBE-AEBB-6508BD5A31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14557" y="2385323"/>
              <a:ext cx="2029096" cy="2029096"/>
            </a:xfrm>
            <a:prstGeom prst="rect">
              <a:avLst/>
            </a:prstGeom>
          </p:spPr>
        </p:pic>
        <p:pic>
          <p:nvPicPr>
            <p:cNvPr id="31" name="Resim 30">
              <a:extLst>
                <a:ext uri="{FF2B5EF4-FFF2-40B4-BE49-F238E27FC236}">
                  <a16:creationId xmlns:a16="http://schemas.microsoft.com/office/drawing/2014/main" id="{EA6E525F-2D8D-8D72-67E5-D0F3DF6D9E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99083" y="4414435"/>
              <a:ext cx="2029096" cy="2029096"/>
            </a:xfrm>
            <a:prstGeom prst="rect">
              <a:avLst/>
            </a:prstGeom>
          </p:spPr>
        </p:pic>
        <p:pic>
          <p:nvPicPr>
            <p:cNvPr id="33" name="Resim 32">
              <a:extLst>
                <a:ext uri="{FF2B5EF4-FFF2-40B4-BE49-F238E27FC236}">
                  <a16:creationId xmlns:a16="http://schemas.microsoft.com/office/drawing/2014/main" id="{BDA716D5-2866-68F7-33EB-B88FB29F13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3612" y="6443547"/>
              <a:ext cx="2029096" cy="2029096"/>
            </a:xfrm>
            <a:prstGeom prst="rect">
              <a:avLst/>
            </a:prstGeom>
          </p:spPr>
        </p:pic>
        <p:pic>
          <p:nvPicPr>
            <p:cNvPr id="35" name="Resim 34">
              <a:extLst>
                <a:ext uri="{FF2B5EF4-FFF2-40B4-BE49-F238E27FC236}">
                  <a16:creationId xmlns:a16="http://schemas.microsoft.com/office/drawing/2014/main" id="{A72485C2-C804-6F09-CCE5-0D295F8CD8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12508" y="356170"/>
              <a:ext cx="2029096" cy="2029096"/>
            </a:xfrm>
            <a:prstGeom prst="rect">
              <a:avLst/>
            </a:prstGeom>
          </p:spPr>
        </p:pic>
        <p:pic>
          <p:nvPicPr>
            <p:cNvPr id="37" name="Resim 36">
              <a:extLst>
                <a:ext uri="{FF2B5EF4-FFF2-40B4-BE49-F238E27FC236}">
                  <a16:creationId xmlns:a16="http://schemas.microsoft.com/office/drawing/2014/main" id="{A1D0CCFF-2D4C-EA1E-B754-14A3A9B13E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528179" y="2385308"/>
              <a:ext cx="2029094" cy="2029095"/>
            </a:xfrm>
            <a:prstGeom prst="rect">
              <a:avLst/>
            </a:prstGeom>
          </p:spPr>
        </p:pic>
        <p:pic>
          <p:nvPicPr>
            <p:cNvPr id="39" name="Resim 38">
              <a:extLst>
                <a:ext uri="{FF2B5EF4-FFF2-40B4-BE49-F238E27FC236}">
                  <a16:creationId xmlns:a16="http://schemas.microsoft.com/office/drawing/2014/main" id="{6358C7C8-A191-E7E5-50D4-8BA97EFBDD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97238" y="4414435"/>
              <a:ext cx="2029096" cy="2029096"/>
            </a:xfrm>
            <a:prstGeom prst="rect">
              <a:avLst/>
            </a:prstGeom>
          </p:spPr>
        </p:pic>
        <p:pic>
          <p:nvPicPr>
            <p:cNvPr id="41" name="Resim 40">
              <a:extLst>
                <a:ext uri="{FF2B5EF4-FFF2-40B4-BE49-F238E27FC236}">
                  <a16:creationId xmlns:a16="http://schemas.microsoft.com/office/drawing/2014/main" id="{3953BD9F-CBD9-3AB6-BB27-2E735BCCE6C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512708" y="6443540"/>
              <a:ext cx="2029094" cy="2029095"/>
            </a:xfrm>
            <a:prstGeom prst="rect">
              <a:avLst/>
            </a:prstGeom>
          </p:spPr>
        </p:pic>
      </p:grpSp>
      <p:sp>
        <p:nvSpPr>
          <p:cNvPr id="2" name="Metin kutusu 1">
            <a:extLst>
              <a:ext uri="{FF2B5EF4-FFF2-40B4-BE49-F238E27FC236}">
                <a16:creationId xmlns:a16="http://schemas.microsoft.com/office/drawing/2014/main" id="{A6AAFC58-7874-A656-157F-ECC1343F6590}"/>
              </a:ext>
            </a:extLst>
          </p:cNvPr>
          <p:cNvSpPr txBox="1"/>
          <p:nvPr/>
        </p:nvSpPr>
        <p:spPr>
          <a:xfrm>
            <a:off x="636104" y="182880"/>
            <a:ext cx="11298804" cy="370476"/>
          </a:xfrm>
          <a:prstGeom prst="rect">
            <a:avLst/>
          </a:prstGeom>
          <a:noFill/>
        </p:spPr>
        <p:txBody>
          <a:bodyPr wrap="square" rtlCol="0">
            <a:spAutoFit/>
          </a:bodyPr>
          <a:lstStyle/>
          <a:p>
            <a:r>
              <a:rPr lang="tr-TR" dirty="0"/>
              <a:t>Ocak 2025                                               EMH                                            Mayıs 2025</a:t>
            </a:r>
          </a:p>
        </p:txBody>
      </p:sp>
    </p:spTree>
    <p:extLst>
      <p:ext uri="{BB962C8B-B14F-4D97-AF65-F5344CB8AC3E}">
        <p14:creationId xmlns:p14="http://schemas.microsoft.com/office/powerpoint/2010/main" val="2984218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3DA9A2-53D0-CE35-653E-9BFA6F96E7AB}"/>
              </a:ext>
            </a:extLst>
          </p:cNvPr>
          <p:cNvSpPr>
            <a:spLocks noGrp="1"/>
          </p:cNvSpPr>
          <p:nvPr>
            <p:ph type="title"/>
          </p:nvPr>
        </p:nvSpPr>
        <p:spPr/>
        <p:txBody>
          <a:bodyPr/>
          <a:lstStyle/>
          <a:p>
            <a:endParaRPr lang="tr-TR" dirty="0"/>
          </a:p>
        </p:txBody>
      </p:sp>
      <p:pic>
        <p:nvPicPr>
          <p:cNvPr id="5" name="İçerik Yer Tutucusu 4">
            <a:extLst>
              <a:ext uri="{FF2B5EF4-FFF2-40B4-BE49-F238E27FC236}">
                <a16:creationId xmlns:a16="http://schemas.microsoft.com/office/drawing/2014/main" id="{2D77D59A-4257-68FE-08AC-2A35700EFC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8843" y="3363778"/>
            <a:ext cx="2839718" cy="2998653"/>
          </a:xfrm>
        </p:spPr>
      </p:pic>
      <p:pic>
        <p:nvPicPr>
          <p:cNvPr id="7" name="Resim 6">
            <a:extLst>
              <a:ext uri="{FF2B5EF4-FFF2-40B4-BE49-F238E27FC236}">
                <a16:creationId xmlns:a16="http://schemas.microsoft.com/office/drawing/2014/main" id="{6574997F-94A6-CB17-713A-2C9AA9C48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8277" y="365125"/>
            <a:ext cx="2839717" cy="2998653"/>
          </a:xfrm>
          <a:prstGeom prst="rect">
            <a:avLst/>
          </a:prstGeom>
        </p:spPr>
      </p:pic>
      <p:pic>
        <p:nvPicPr>
          <p:cNvPr id="9" name="Resim 8">
            <a:extLst>
              <a:ext uri="{FF2B5EF4-FFF2-40B4-BE49-F238E27FC236}">
                <a16:creationId xmlns:a16="http://schemas.microsoft.com/office/drawing/2014/main" id="{F319E46D-9800-477C-AFDF-0EC1297DF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8276" y="3363778"/>
            <a:ext cx="2839719" cy="2998653"/>
          </a:xfrm>
          <a:prstGeom prst="rect">
            <a:avLst/>
          </a:prstGeom>
        </p:spPr>
      </p:pic>
      <p:pic>
        <p:nvPicPr>
          <p:cNvPr id="11" name="Resim 10">
            <a:extLst>
              <a:ext uri="{FF2B5EF4-FFF2-40B4-BE49-F238E27FC236}">
                <a16:creationId xmlns:a16="http://schemas.microsoft.com/office/drawing/2014/main" id="{1C36E830-9048-A17A-DD52-D1D5B97D4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843" y="365125"/>
            <a:ext cx="2839719" cy="2998653"/>
          </a:xfrm>
          <a:prstGeom prst="rect">
            <a:avLst/>
          </a:prstGeom>
        </p:spPr>
      </p:pic>
      <p:pic>
        <p:nvPicPr>
          <p:cNvPr id="13" name="Resim 12">
            <a:extLst>
              <a:ext uri="{FF2B5EF4-FFF2-40B4-BE49-F238E27FC236}">
                <a16:creationId xmlns:a16="http://schemas.microsoft.com/office/drawing/2014/main" id="{A60B3E87-366B-26AD-A550-314E17A1A2BF}"/>
              </a:ext>
            </a:extLst>
          </p:cNvPr>
          <p:cNvPicPr>
            <a:picLocks noChangeAspect="1"/>
          </p:cNvPicPr>
          <p:nvPr/>
        </p:nvPicPr>
        <p:blipFill>
          <a:blip r:embed="rId7">
            <a:extLst>
              <a:ext uri="{28A0092B-C50C-407E-A947-70E740481C1C}">
                <a14:useLocalDpi xmlns:a14="http://schemas.microsoft.com/office/drawing/2010/main" val="0"/>
              </a:ext>
            </a:extLst>
          </a:blip>
          <a:srcRect l="36267"/>
          <a:stretch>
            <a:fillRect/>
          </a:stretch>
        </p:blipFill>
        <p:spPr>
          <a:xfrm>
            <a:off x="6308561" y="365125"/>
            <a:ext cx="2839718" cy="5997306"/>
          </a:xfrm>
          <a:prstGeom prst="rect">
            <a:avLst/>
          </a:prstGeom>
        </p:spPr>
      </p:pic>
      <p:pic>
        <p:nvPicPr>
          <p:cNvPr id="15" name="Resim 14">
            <a:extLst>
              <a:ext uri="{FF2B5EF4-FFF2-40B4-BE49-F238E27FC236}">
                <a16:creationId xmlns:a16="http://schemas.microsoft.com/office/drawing/2014/main" id="{C2811764-E6C2-763E-09C6-79281DD8C135}"/>
              </a:ext>
            </a:extLst>
          </p:cNvPr>
          <p:cNvPicPr>
            <a:picLocks noChangeAspect="1"/>
          </p:cNvPicPr>
          <p:nvPr/>
        </p:nvPicPr>
        <p:blipFill>
          <a:blip r:embed="rId8">
            <a:extLst>
              <a:ext uri="{28A0092B-C50C-407E-A947-70E740481C1C}">
                <a14:useLocalDpi xmlns:a14="http://schemas.microsoft.com/office/drawing/2010/main" val="0"/>
              </a:ext>
            </a:extLst>
          </a:blip>
          <a:srcRect l="30132" t="6086" r="29407" b="5839"/>
          <a:stretch>
            <a:fillRect/>
          </a:stretch>
        </p:blipFill>
        <p:spPr>
          <a:xfrm>
            <a:off x="385010" y="365125"/>
            <a:ext cx="3083836" cy="5997306"/>
          </a:xfrm>
          <a:prstGeom prst="rect">
            <a:avLst/>
          </a:prstGeom>
        </p:spPr>
      </p:pic>
      <p:sp>
        <p:nvSpPr>
          <p:cNvPr id="19" name="Metin kutusu 18">
            <a:extLst>
              <a:ext uri="{FF2B5EF4-FFF2-40B4-BE49-F238E27FC236}">
                <a16:creationId xmlns:a16="http://schemas.microsoft.com/office/drawing/2014/main" id="{9CEBF742-6852-798A-1FE4-FEB0728A3200}"/>
              </a:ext>
            </a:extLst>
          </p:cNvPr>
          <p:cNvSpPr txBox="1"/>
          <p:nvPr/>
        </p:nvSpPr>
        <p:spPr>
          <a:xfrm>
            <a:off x="1852862" y="6485020"/>
            <a:ext cx="2686770" cy="338554"/>
          </a:xfrm>
          <a:prstGeom prst="rect">
            <a:avLst/>
          </a:prstGeom>
          <a:noFill/>
        </p:spPr>
        <p:txBody>
          <a:bodyPr wrap="square" rtlCol="0">
            <a:spAutoFit/>
          </a:bodyPr>
          <a:lstStyle/>
          <a:p>
            <a:r>
              <a:rPr lang="tr-TR" sz="1600" dirty="0" err="1"/>
              <a:t>Paramedüller</a:t>
            </a:r>
            <a:r>
              <a:rPr lang="tr-TR" sz="1600" dirty="0"/>
              <a:t> Hastalık</a:t>
            </a:r>
          </a:p>
        </p:txBody>
      </p:sp>
    </p:spTree>
    <p:extLst>
      <p:ext uri="{BB962C8B-B14F-4D97-AF65-F5344CB8AC3E}">
        <p14:creationId xmlns:p14="http://schemas.microsoft.com/office/powerpoint/2010/main" val="414202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835A80-49AD-D101-12A9-502A56E5DCEC}"/>
              </a:ext>
            </a:extLst>
          </p:cNvPr>
          <p:cNvSpPr>
            <a:spLocks noGrp="1"/>
          </p:cNvSpPr>
          <p:nvPr>
            <p:ph type="title"/>
          </p:nvPr>
        </p:nvSpPr>
        <p:spPr/>
        <p:txBody>
          <a:bodyPr>
            <a:normAutofit/>
          </a:bodyPr>
          <a:lstStyle/>
          <a:p>
            <a:r>
              <a:rPr lang="tr-TR" sz="3600" b="1" dirty="0"/>
              <a:t>FDG PET/BT </a:t>
            </a:r>
            <a:r>
              <a:rPr lang="tr-TR" sz="3600" b="1" dirty="0" err="1"/>
              <a:t>Prognoz</a:t>
            </a:r>
            <a:endParaRPr lang="tr-TR" sz="3600" b="1" dirty="0"/>
          </a:p>
        </p:txBody>
      </p:sp>
      <p:sp>
        <p:nvSpPr>
          <p:cNvPr id="3" name="İçerik Yer Tutucusu 2">
            <a:extLst>
              <a:ext uri="{FF2B5EF4-FFF2-40B4-BE49-F238E27FC236}">
                <a16:creationId xmlns:a16="http://schemas.microsoft.com/office/drawing/2014/main" id="{7095880B-8DC7-962D-B35C-EA78DADB4AC0}"/>
              </a:ext>
            </a:extLst>
          </p:cNvPr>
          <p:cNvSpPr>
            <a:spLocks noGrp="1"/>
          </p:cNvSpPr>
          <p:nvPr>
            <p:ph idx="1"/>
          </p:nvPr>
        </p:nvSpPr>
        <p:spPr>
          <a:xfrm>
            <a:off x="838200" y="1825625"/>
            <a:ext cx="10515600" cy="3360972"/>
          </a:xfrm>
        </p:spPr>
        <p:txBody>
          <a:bodyPr>
            <a:normAutofit/>
          </a:bodyPr>
          <a:lstStyle/>
          <a:p>
            <a:r>
              <a:rPr lang="tr-TR" sz="2000" dirty="0"/>
              <a:t>Yeni tanı nakil adayı ve nakile uygun olmayan relaps olgularında;</a:t>
            </a:r>
          </a:p>
          <a:p>
            <a:pPr lvl="1"/>
            <a:r>
              <a:rPr lang="tr-TR" sz="2000" dirty="0" err="1"/>
              <a:t>SUVmax</a:t>
            </a:r>
            <a:r>
              <a:rPr lang="tr-TR" sz="2000" dirty="0"/>
              <a:t> 4,2 </a:t>
            </a:r>
            <a:r>
              <a:rPr lang="tr-TR" sz="2000" dirty="0" err="1"/>
              <a:t>nin</a:t>
            </a:r>
            <a:r>
              <a:rPr lang="tr-TR" sz="2000" dirty="0"/>
              <a:t> üstünde olması</a:t>
            </a:r>
          </a:p>
          <a:p>
            <a:pPr lvl="1"/>
            <a:r>
              <a:rPr lang="tr-TR" sz="2000" dirty="0"/>
              <a:t>3 ten fazla fokal lezyon</a:t>
            </a:r>
          </a:p>
          <a:p>
            <a:pPr lvl="1"/>
            <a:r>
              <a:rPr lang="tr-TR" sz="2000" dirty="0"/>
              <a:t>Lezyon boyutu </a:t>
            </a:r>
          </a:p>
          <a:p>
            <a:pPr lvl="1"/>
            <a:r>
              <a:rPr lang="tr-TR" sz="2000" dirty="0"/>
              <a:t>EMD varlığı </a:t>
            </a:r>
            <a:r>
              <a:rPr lang="tr-TR" sz="2000" dirty="0" err="1"/>
              <a:t>prognoz</a:t>
            </a:r>
            <a:r>
              <a:rPr lang="tr-TR" sz="2000" dirty="0"/>
              <a:t> ile ilişkili bulunmuştur.</a:t>
            </a:r>
          </a:p>
          <a:p>
            <a:pPr marL="457200" lvl="1" indent="0">
              <a:buNone/>
            </a:pPr>
            <a:endParaRPr lang="tr-TR" sz="2000" dirty="0"/>
          </a:p>
          <a:p>
            <a:r>
              <a:rPr lang="tr-TR" sz="2000" dirty="0"/>
              <a:t>Tanıda EMD varlığı ise hastalık progresyonunu ve mortaliteyi 5 kat yükseltir.</a:t>
            </a:r>
          </a:p>
          <a:p>
            <a:pPr marL="0" indent="0">
              <a:buNone/>
            </a:pPr>
            <a:endParaRPr lang="tr-TR" sz="2000" dirty="0"/>
          </a:p>
          <a:p>
            <a:r>
              <a:rPr lang="tr-TR" sz="2000" dirty="0"/>
              <a:t>İndüksiyon ve nakil sonrası PET negatifliği </a:t>
            </a:r>
            <a:r>
              <a:rPr lang="tr-TR" sz="2000" dirty="0" err="1"/>
              <a:t>progresyonsuz</a:t>
            </a:r>
            <a:r>
              <a:rPr lang="tr-TR" sz="2000" dirty="0"/>
              <a:t> sağ kalımın daha iyi olacağını gösterir.</a:t>
            </a:r>
          </a:p>
        </p:txBody>
      </p:sp>
      <p:sp>
        <p:nvSpPr>
          <p:cNvPr id="4" name="Metin kutusu 3">
            <a:extLst>
              <a:ext uri="{FF2B5EF4-FFF2-40B4-BE49-F238E27FC236}">
                <a16:creationId xmlns:a16="http://schemas.microsoft.com/office/drawing/2014/main" id="{B82659C2-F2DE-D76C-8F35-3BE6B5D2E3F2}"/>
              </a:ext>
            </a:extLst>
          </p:cNvPr>
          <p:cNvSpPr txBox="1"/>
          <p:nvPr/>
        </p:nvSpPr>
        <p:spPr>
          <a:xfrm>
            <a:off x="8261404" y="6089787"/>
            <a:ext cx="3761097" cy="553998"/>
          </a:xfrm>
          <a:prstGeom prst="rect">
            <a:avLst/>
          </a:prstGeom>
          <a:noFill/>
        </p:spPr>
        <p:txBody>
          <a:bodyPr wrap="square" rtlCol="0">
            <a:spAutoFit/>
          </a:bodyPr>
          <a:lstStyle/>
          <a:p>
            <a:r>
              <a:rPr lang="tr-TR" sz="1000" dirty="0" err="1"/>
              <a:t>Bertel</a:t>
            </a:r>
            <a:r>
              <a:rPr lang="tr-TR" sz="1000" dirty="0"/>
              <a:t> TB, et al. Blood 2009</a:t>
            </a:r>
          </a:p>
          <a:p>
            <a:r>
              <a:rPr lang="tr-TR" sz="1000" dirty="0" err="1"/>
              <a:t>Zamagni</a:t>
            </a:r>
            <a:r>
              <a:rPr lang="tr-TR" sz="1000" dirty="0"/>
              <a:t> E, et al. Blood 2009</a:t>
            </a:r>
          </a:p>
          <a:p>
            <a:r>
              <a:rPr lang="tr-TR" sz="1000" dirty="0" err="1"/>
              <a:t>Kraeber-Bodéré</a:t>
            </a:r>
            <a:r>
              <a:rPr lang="tr-TR" sz="1000" dirty="0"/>
              <a:t> F, et al.  </a:t>
            </a:r>
            <a:r>
              <a:rPr lang="tr-TR" sz="1000" dirty="0" err="1"/>
              <a:t>the</a:t>
            </a:r>
            <a:r>
              <a:rPr lang="tr-TR" sz="1000" dirty="0"/>
              <a:t> CASSIOPET </a:t>
            </a:r>
            <a:r>
              <a:rPr lang="tr-TR" sz="1000" dirty="0" err="1"/>
              <a:t>study</a:t>
            </a:r>
            <a:r>
              <a:rPr lang="tr-TR" sz="1000" dirty="0"/>
              <a:t>. </a:t>
            </a:r>
            <a:r>
              <a:rPr lang="tr-TR" sz="1000" dirty="0" err="1"/>
              <a:t>Haematologica</a:t>
            </a:r>
            <a:r>
              <a:rPr lang="tr-TR" sz="1000" dirty="0"/>
              <a:t>. 2023</a:t>
            </a:r>
          </a:p>
        </p:txBody>
      </p:sp>
    </p:spTree>
    <p:extLst>
      <p:ext uri="{BB962C8B-B14F-4D97-AF65-F5344CB8AC3E}">
        <p14:creationId xmlns:p14="http://schemas.microsoft.com/office/powerpoint/2010/main" val="200691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3CBAC2-99E8-38FA-6DD9-0E31A1C9A66C}"/>
              </a:ext>
            </a:extLst>
          </p:cNvPr>
          <p:cNvSpPr>
            <a:spLocks noGrp="1"/>
          </p:cNvSpPr>
          <p:nvPr>
            <p:ph type="title"/>
          </p:nvPr>
        </p:nvSpPr>
        <p:spPr/>
        <p:txBody>
          <a:bodyPr>
            <a:normAutofit/>
          </a:bodyPr>
          <a:lstStyle/>
          <a:p>
            <a:r>
              <a:rPr lang="tr-TR" sz="3600" b="1" dirty="0"/>
              <a:t>FDG PET BT Takip</a:t>
            </a:r>
          </a:p>
        </p:txBody>
      </p:sp>
      <p:sp>
        <p:nvSpPr>
          <p:cNvPr id="3" name="İçerik Yer Tutucusu 2">
            <a:extLst>
              <a:ext uri="{FF2B5EF4-FFF2-40B4-BE49-F238E27FC236}">
                <a16:creationId xmlns:a16="http://schemas.microsoft.com/office/drawing/2014/main" id="{14D15EA9-EFD4-2678-6899-189450C9A292}"/>
              </a:ext>
            </a:extLst>
          </p:cNvPr>
          <p:cNvSpPr>
            <a:spLocks noGrp="1"/>
          </p:cNvSpPr>
          <p:nvPr>
            <p:ph idx="1"/>
          </p:nvPr>
        </p:nvSpPr>
        <p:spPr/>
        <p:txBody>
          <a:bodyPr>
            <a:normAutofit/>
          </a:bodyPr>
          <a:lstStyle/>
          <a:p>
            <a:r>
              <a:rPr lang="tr-TR" sz="2000" dirty="0"/>
              <a:t>IMWG ne NCCN </a:t>
            </a:r>
            <a:r>
              <a:rPr lang="tr-TR" sz="2000" dirty="0" err="1"/>
              <a:t>klavuzlarına</a:t>
            </a:r>
            <a:r>
              <a:rPr lang="tr-TR" sz="2000" dirty="0"/>
              <a:t> göre hastalık </a:t>
            </a:r>
            <a:r>
              <a:rPr lang="tr-TR" sz="2000" dirty="0" err="1"/>
              <a:t>takiilerinin</a:t>
            </a:r>
            <a:r>
              <a:rPr lang="tr-TR" sz="2000" dirty="0"/>
              <a:t> tanıda kullanılan görüntüleme yöntemleriyle yapılması önerilmekte (DD-TVBT ya da FDG PET/BT)</a:t>
            </a:r>
          </a:p>
          <a:p>
            <a:endParaRPr lang="tr-TR" sz="2000" dirty="0"/>
          </a:p>
          <a:p>
            <a:r>
              <a:rPr lang="tr-TR" sz="2000" dirty="0"/>
              <a:t>Tanıda PET/BT </a:t>
            </a:r>
            <a:r>
              <a:rPr lang="tr-TR" sz="2000" dirty="0">
                <a:solidFill>
                  <a:srgbClr val="FF0000"/>
                </a:solidFill>
              </a:rPr>
              <a:t>pozitif lezyon </a:t>
            </a:r>
            <a:r>
              <a:rPr lang="tr-TR" sz="2000" dirty="0"/>
              <a:t>PET/BT ile takip</a:t>
            </a:r>
          </a:p>
          <a:p>
            <a:endParaRPr lang="tr-TR" sz="2000" dirty="0"/>
          </a:p>
          <a:p>
            <a:r>
              <a:rPr lang="tr-TR" sz="2000" dirty="0"/>
              <a:t>Tanıda PET/BT </a:t>
            </a:r>
            <a:r>
              <a:rPr lang="tr-TR" sz="2000" dirty="0">
                <a:solidFill>
                  <a:srgbClr val="FF0000"/>
                </a:solidFill>
              </a:rPr>
              <a:t>yapılmadı ya da negatifse </a:t>
            </a:r>
            <a:r>
              <a:rPr lang="tr-TR" sz="2000" dirty="0"/>
              <a:t>DD-TVBT</a:t>
            </a:r>
          </a:p>
        </p:txBody>
      </p:sp>
    </p:spTree>
    <p:extLst>
      <p:ext uri="{BB962C8B-B14F-4D97-AF65-F5344CB8AC3E}">
        <p14:creationId xmlns:p14="http://schemas.microsoft.com/office/powerpoint/2010/main" val="1466632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E9DFA4-79D5-EFA7-1A1F-014FE4943AA4}"/>
              </a:ext>
            </a:extLst>
          </p:cNvPr>
          <p:cNvSpPr>
            <a:spLocks noGrp="1"/>
          </p:cNvSpPr>
          <p:nvPr>
            <p:ph type="title"/>
          </p:nvPr>
        </p:nvSpPr>
        <p:spPr/>
        <p:txBody>
          <a:bodyPr>
            <a:normAutofit/>
          </a:bodyPr>
          <a:lstStyle/>
          <a:p>
            <a:r>
              <a:rPr lang="tr-TR" sz="3600" b="1" dirty="0"/>
              <a:t>PET/BT Tedaviye yanıt</a:t>
            </a:r>
          </a:p>
        </p:txBody>
      </p:sp>
      <p:pic>
        <p:nvPicPr>
          <p:cNvPr id="9" name="İçerik Yer Tutucusu 8">
            <a:extLst>
              <a:ext uri="{FF2B5EF4-FFF2-40B4-BE49-F238E27FC236}">
                <a16:creationId xmlns:a16="http://schemas.microsoft.com/office/drawing/2014/main" id="{D5FB8277-9699-59E2-336A-1EFCBEA6FECF}"/>
              </a:ext>
            </a:extLst>
          </p:cNvPr>
          <p:cNvPicPr>
            <a:picLocks noGrp="1" noChangeAspect="1"/>
          </p:cNvPicPr>
          <p:nvPr>
            <p:ph idx="1"/>
          </p:nvPr>
        </p:nvPicPr>
        <p:blipFill>
          <a:blip r:embed="rId2"/>
          <a:stretch>
            <a:fillRect/>
          </a:stretch>
        </p:blipFill>
        <p:spPr>
          <a:xfrm>
            <a:off x="6392849" y="23343"/>
            <a:ext cx="5679882" cy="1667345"/>
          </a:xfrm>
        </p:spPr>
      </p:pic>
      <p:graphicFrame>
        <p:nvGraphicFramePr>
          <p:cNvPr id="10" name="Tablo 9">
            <a:extLst>
              <a:ext uri="{FF2B5EF4-FFF2-40B4-BE49-F238E27FC236}">
                <a16:creationId xmlns:a16="http://schemas.microsoft.com/office/drawing/2014/main" id="{08AFA1D4-B50E-946A-E8B8-0ECCC0F128FC}"/>
              </a:ext>
            </a:extLst>
          </p:cNvPr>
          <p:cNvGraphicFramePr>
            <a:graphicFrameLocks noGrp="1"/>
          </p:cNvGraphicFramePr>
          <p:nvPr>
            <p:extLst>
              <p:ext uri="{D42A27DB-BD31-4B8C-83A1-F6EECF244321}">
                <p14:modId xmlns:p14="http://schemas.microsoft.com/office/powerpoint/2010/main" val="3022167809"/>
              </p:ext>
            </p:extLst>
          </p:nvPr>
        </p:nvGraphicFramePr>
        <p:xfrm>
          <a:off x="969396" y="1930475"/>
          <a:ext cx="10384404" cy="4824596"/>
        </p:xfrm>
        <a:graphic>
          <a:graphicData uri="http://schemas.openxmlformats.org/drawingml/2006/table">
            <a:tbl>
              <a:tblPr/>
              <a:tblGrid>
                <a:gridCol w="3461468">
                  <a:extLst>
                    <a:ext uri="{9D8B030D-6E8A-4147-A177-3AD203B41FA5}">
                      <a16:colId xmlns:a16="http://schemas.microsoft.com/office/drawing/2014/main" val="422943719"/>
                    </a:ext>
                  </a:extLst>
                </a:gridCol>
                <a:gridCol w="4927158">
                  <a:extLst>
                    <a:ext uri="{9D8B030D-6E8A-4147-A177-3AD203B41FA5}">
                      <a16:colId xmlns:a16="http://schemas.microsoft.com/office/drawing/2014/main" val="3362577726"/>
                    </a:ext>
                  </a:extLst>
                </a:gridCol>
                <a:gridCol w="1995778">
                  <a:extLst>
                    <a:ext uri="{9D8B030D-6E8A-4147-A177-3AD203B41FA5}">
                      <a16:colId xmlns:a16="http://schemas.microsoft.com/office/drawing/2014/main" val="498401397"/>
                    </a:ext>
                  </a:extLst>
                </a:gridCol>
              </a:tblGrid>
              <a:tr h="202122">
                <a:tc>
                  <a:txBody>
                    <a:bodyPr/>
                    <a:lstStyle/>
                    <a:p>
                      <a:r>
                        <a:rPr lang="tr-TR" sz="1200" b="1"/>
                        <a:t>Durum</a:t>
                      </a:r>
                      <a:endParaRPr lang="tr-TR" sz="1200"/>
                    </a:p>
                  </a:txBody>
                  <a:tcPr marL="39558" marR="39558" marT="19779" marB="19779" anchor="ctr">
                    <a:lnL>
                      <a:noFill/>
                    </a:lnL>
                    <a:lnR>
                      <a:noFill/>
                    </a:lnR>
                    <a:lnT>
                      <a:noFill/>
                    </a:lnT>
                    <a:lnB>
                      <a:noFill/>
                    </a:lnB>
                    <a:noFill/>
                  </a:tcPr>
                </a:tc>
                <a:tc>
                  <a:txBody>
                    <a:bodyPr/>
                    <a:lstStyle/>
                    <a:p>
                      <a:r>
                        <a:rPr lang="tr-TR" sz="1200" b="1"/>
                        <a:t>Öneriler</a:t>
                      </a:r>
                      <a:endParaRPr lang="tr-TR" sz="1200"/>
                    </a:p>
                  </a:txBody>
                  <a:tcPr marL="39558" marR="39558" marT="19779" marB="19779" anchor="ctr">
                    <a:lnL>
                      <a:noFill/>
                    </a:lnL>
                    <a:lnR>
                      <a:noFill/>
                    </a:lnR>
                    <a:lnT>
                      <a:noFill/>
                    </a:lnT>
                    <a:lnB>
                      <a:noFill/>
                    </a:lnB>
                    <a:noFill/>
                  </a:tcPr>
                </a:tc>
                <a:tc>
                  <a:txBody>
                    <a:bodyPr/>
                    <a:lstStyle/>
                    <a:p>
                      <a:r>
                        <a:rPr lang="tr-TR" sz="1200" b="1" dirty="0"/>
                        <a:t>Derece</a:t>
                      </a:r>
                      <a:endParaRPr lang="tr-TR" sz="1200" dirty="0"/>
                    </a:p>
                  </a:txBody>
                  <a:tcPr marL="39558" marR="39558" marT="19779" marB="19779" anchor="ctr">
                    <a:lnL>
                      <a:noFill/>
                    </a:lnL>
                    <a:lnR>
                      <a:noFill/>
                    </a:lnR>
                    <a:lnT>
                      <a:noFill/>
                    </a:lnT>
                    <a:lnB>
                      <a:noFill/>
                    </a:lnB>
                    <a:noFill/>
                  </a:tcPr>
                </a:tc>
                <a:extLst>
                  <a:ext uri="{0D108BD9-81ED-4DB2-BD59-A6C34878D82A}">
                    <a16:rowId xmlns:a16="http://schemas.microsoft.com/office/drawing/2014/main" val="2164854903"/>
                  </a:ext>
                </a:extLst>
              </a:tr>
              <a:tr h="1736664">
                <a:tc>
                  <a:txBody>
                    <a:bodyPr/>
                    <a:lstStyle/>
                    <a:p>
                      <a:r>
                        <a:rPr lang="tr-TR" sz="1200" b="1" dirty="0"/>
                        <a:t>Aktif multipl miyelom</a:t>
                      </a:r>
                      <a:endParaRPr lang="tr-TR" sz="1200" dirty="0"/>
                    </a:p>
                  </a:txBody>
                  <a:tcPr marL="39558" marR="39558" marT="19779" marB="19779" anchor="ctr">
                    <a:lnL>
                      <a:noFill/>
                    </a:lnL>
                    <a:lnR>
                      <a:noFill/>
                    </a:lnR>
                    <a:lnT>
                      <a:noFill/>
                    </a:lnT>
                    <a:lnB>
                      <a:noFill/>
                    </a:lnB>
                    <a:noFill/>
                  </a:tcPr>
                </a:tc>
                <a:tc>
                  <a:txBody>
                    <a:bodyPr/>
                    <a:lstStyle/>
                    <a:p>
                      <a:r>
                        <a:rPr lang="tr-TR" sz="1200" dirty="0"/>
                        <a:t>- </a:t>
                      </a:r>
                      <a:r>
                        <a:rPr lang="tr-TR" sz="1200" i="1" dirty="0"/>
                        <a:t>¹⁸F-FDG PET/BT</a:t>
                      </a:r>
                      <a:r>
                        <a:rPr lang="tr-TR" sz="1200" dirty="0"/>
                        <a:t>, yeni tanı almış multipl </a:t>
                      </a:r>
                      <a:r>
                        <a:rPr lang="tr-TR" sz="1200" dirty="0" err="1"/>
                        <a:t>miyelomlu</a:t>
                      </a:r>
                      <a:r>
                        <a:rPr lang="tr-TR" sz="1200" dirty="0"/>
                        <a:t> hastalarda ilk tanısal incelemelerin bir parçası olarak düşünülmelidir; çünkü hastalığın yaygınlığını daha ayrıntılı değerlendirmeyi sağlar ve özellikle </a:t>
                      </a:r>
                      <a:r>
                        <a:rPr lang="tr-TR" sz="1200" dirty="0" err="1"/>
                        <a:t>ekstramedüller</a:t>
                      </a:r>
                      <a:r>
                        <a:rPr lang="tr-TR" sz="1200" dirty="0"/>
                        <a:t> tutulum alanları olan hastalarda </a:t>
                      </a:r>
                      <a:r>
                        <a:rPr lang="tr-TR" sz="1200" dirty="0" err="1"/>
                        <a:t>prognoz</a:t>
                      </a:r>
                      <a:r>
                        <a:rPr lang="tr-TR" sz="1200" dirty="0"/>
                        <a:t> ve yanıt değerlendirmesi açısından faydalıdır; ayrıca </a:t>
                      </a:r>
                      <a:r>
                        <a:rPr lang="tr-TR" sz="1200" i="1" dirty="0"/>
                        <a:t>¹⁸F-FDG PET/BT</a:t>
                      </a:r>
                      <a:r>
                        <a:rPr lang="tr-TR" sz="1200" dirty="0"/>
                        <a:t>, relaps/refrakter </a:t>
                      </a:r>
                      <a:r>
                        <a:rPr lang="tr-TR" sz="1200" dirty="0" err="1"/>
                        <a:t>miyelomlu</a:t>
                      </a:r>
                      <a:r>
                        <a:rPr lang="tr-TR" sz="1200" dirty="0"/>
                        <a:t> hastaların değerlendirilmesinde de kullanılabilir.</a:t>
                      </a:r>
                    </a:p>
                  </a:txBody>
                  <a:tcPr marL="39558" marR="39558" marT="19779" marB="19779" anchor="ctr">
                    <a:lnL>
                      <a:noFill/>
                    </a:lnL>
                    <a:lnR>
                      <a:noFill/>
                    </a:lnR>
                    <a:lnT>
                      <a:noFill/>
                    </a:lnT>
                    <a:lnB>
                      <a:noFill/>
                    </a:lnB>
                    <a:noFill/>
                  </a:tcPr>
                </a:tc>
                <a:tc>
                  <a:txBody>
                    <a:bodyPr/>
                    <a:lstStyle/>
                    <a:p>
                      <a:r>
                        <a:rPr lang="tr-TR" sz="1200" dirty="0"/>
                        <a:t>B</a:t>
                      </a:r>
                    </a:p>
                  </a:txBody>
                  <a:tcPr marL="39558" marR="39558" marT="19779" marB="19779" anchor="ctr">
                    <a:lnL>
                      <a:noFill/>
                    </a:lnL>
                    <a:lnR>
                      <a:noFill/>
                    </a:lnR>
                    <a:lnT>
                      <a:noFill/>
                    </a:lnT>
                    <a:lnB>
                      <a:noFill/>
                    </a:lnB>
                    <a:noFill/>
                  </a:tcPr>
                </a:tc>
                <a:extLst>
                  <a:ext uri="{0D108BD9-81ED-4DB2-BD59-A6C34878D82A}">
                    <a16:rowId xmlns:a16="http://schemas.microsoft.com/office/drawing/2014/main" val="1761466312"/>
                  </a:ext>
                </a:extLst>
              </a:tr>
              <a:tr h="1085414">
                <a:tc>
                  <a:txBody>
                    <a:bodyPr/>
                    <a:lstStyle/>
                    <a:p>
                      <a:endParaRPr lang="tr-TR" sz="1200"/>
                    </a:p>
                  </a:txBody>
                  <a:tcPr marL="39558" marR="39558" marT="19779" marB="19779" anchor="ctr">
                    <a:lnL>
                      <a:noFill/>
                    </a:lnL>
                    <a:lnR>
                      <a:noFill/>
                    </a:lnR>
                    <a:lnT>
                      <a:noFill/>
                    </a:lnT>
                    <a:lnB>
                      <a:noFill/>
                    </a:lnB>
                    <a:noFill/>
                  </a:tcPr>
                </a:tc>
                <a:tc>
                  <a:txBody>
                    <a:bodyPr/>
                    <a:lstStyle/>
                    <a:p>
                      <a:r>
                        <a:rPr lang="tr-TR" sz="1200"/>
                        <a:t>- Yeni tanı almış multipl miyelomlu hastalarda, ekstramedüller hastalık olsun ya da olmasın, üçten fazla lezyon saptanırsa </a:t>
                      </a:r>
                      <a:r>
                        <a:rPr lang="tr-TR" sz="1200" i="1"/>
                        <a:t>¹⁸F-FDG PET/BT</a:t>
                      </a:r>
                      <a:r>
                        <a:rPr lang="tr-TR" sz="1200"/>
                        <a:t>, olumsuz prognozla ilişkili alt grupları ayırt edebilir; SUVmax’ın prognozla ilişkili değeri konusunda görüş birliği yoktur.</a:t>
                      </a:r>
                    </a:p>
                  </a:txBody>
                  <a:tcPr marL="39558" marR="39558" marT="19779" marB="19779" anchor="ctr">
                    <a:lnL>
                      <a:noFill/>
                    </a:lnL>
                    <a:lnR>
                      <a:noFill/>
                    </a:lnR>
                    <a:lnT>
                      <a:noFill/>
                    </a:lnT>
                    <a:lnB>
                      <a:noFill/>
                    </a:lnB>
                    <a:noFill/>
                  </a:tcPr>
                </a:tc>
                <a:tc>
                  <a:txBody>
                    <a:bodyPr/>
                    <a:lstStyle/>
                    <a:p>
                      <a:r>
                        <a:rPr lang="tr-TR" sz="1200"/>
                        <a:t>B</a:t>
                      </a:r>
                    </a:p>
                  </a:txBody>
                  <a:tcPr marL="39558" marR="39558" marT="19779" marB="19779" anchor="ctr">
                    <a:lnL>
                      <a:noFill/>
                    </a:lnL>
                    <a:lnR>
                      <a:noFill/>
                    </a:lnR>
                    <a:lnT>
                      <a:noFill/>
                    </a:lnT>
                    <a:lnB>
                      <a:noFill/>
                    </a:lnB>
                    <a:noFill/>
                  </a:tcPr>
                </a:tc>
                <a:extLst>
                  <a:ext uri="{0D108BD9-81ED-4DB2-BD59-A6C34878D82A}">
                    <a16:rowId xmlns:a16="http://schemas.microsoft.com/office/drawing/2014/main" val="4182397918"/>
                  </a:ext>
                </a:extLst>
              </a:tr>
              <a:tr h="1085414">
                <a:tc>
                  <a:txBody>
                    <a:bodyPr/>
                    <a:lstStyle/>
                    <a:p>
                      <a:endParaRPr lang="tr-TR" sz="1200"/>
                    </a:p>
                  </a:txBody>
                  <a:tcPr marL="39558" marR="39558" marT="19779" marB="19779" anchor="ctr">
                    <a:lnL>
                      <a:noFill/>
                    </a:lnL>
                    <a:lnR>
                      <a:noFill/>
                    </a:lnR>
                    <a:lnT>
                      <a:noFill/>
                    </a:lnT>
                    <a:lnB>
                      <a:noFill/>
                    </a:lnB>
                    <a:noFill/>
                  </a:tcPr>
                </a:tc>
                <a:tc>
                  <a:txBody>
                    <a:bodyPr/>
                    <a:lstStyle/>
                    <a:p>
                      <a:r>
                        <a:rPr lang="tr-TR" sz="1200" dirty="0">
                          <a:highlight>
                            <a:srgbClr val="FFFF00"/>
                          </a:highlight>
                        </a:rPr>
                        <a:t>- </a:t>
                      </a:r>
                      <a:r>
                        <a:rPr lang="tr-TR" sz="1200" i="1" dirty="0">
                          <a:highlight>
                            <a:srgbClr val="FFFF00"/>
                          </a:highlight>
                        </a:rPr>
                        <a:t>¹⁸F-FDG PET/BT</a:t>
                      </a:r>
                      <a:r>
                        <a:rPr lang="tr-TR" sz="1200" dirty="0">
                          <a:highlight>
                            <a:srgbClr val="FFFF00"/>
                          </a:highlight>
                        </a:rPr>
                        <a:t>, tedaviye yanıt değerlendirmesinde tercih edilen görüntüleme yöntemi olarak düşünülmelidir; metabolik değişiklikleri gösteren </a:t>
                      </a:r>
                      <a:r>
                        <a:rPr lang="tr-TR" sz="1200" i="1" dirty="0">
                          <a:highlight>
                            <a:srgbClr val="FFFF00"/>
                          </a:highlight>
                        </a:rPr>
                        <a:t>¹⁸F-FDG PET/BT</a:t>
                      </a:r>
                      <a:r>
                        <a:rPr lang="tr-TR" sz="1200" dirty="0">
                          <a:highlight>
                            <a:srgbClr val="FFFF00"/>
                          </a:highlight>
                        </a:rPr>
                        <a:t>, MRI ile karşılaştırıldığında erken yanıt değerlendirmesi açısından daha avantajlıdır.</a:t>
                      </a:r>
                    </a:p>
                  </a:txBody>
                  <a:tcPr marL="39558" marR="39558" marT="19779" marB="19779" anchor="ctr">
                    <a:lnL>
                      <a:noFill/>
                    </a:lnL>
                    <a:lnR>
                      <a:noFill/>
                    </a:lnR>
                    <a:lnT>
                      <a:noFill/>
                    </a:lnT>
                    <a:lnB>
                      <a:noFill/>
                    </a:lnB>
                    <a:noFill/>
                  </a:tcPr>
                </a:tc>
                <a:tc>
                  <a:txBody>
                    <a:bodyPr/>
                    <a:lstStyle/>
                    <a:p>
                      <a:r>
                        <a:rPr lang="tr-TR" sz="1200" dirty="0">
                          <a:solidFill>
                            <a:srgbClr val="FF0000"/>
                          </a:solidFill>
                        </a:rPr>
                        <a:t>A</a:t>
                      </a:r>
                    </a:p>
                  </a:txBody>
                  <a:tcPr marL="39558" marR="39558" marT="19779" marB="19779" anchor="ctr">
                    <a:lnL>
                      <a:noFill/>
                    </a:lnL>
                    <a:lnR>
                      <a:noFill/>
                    </a:lnR>
                    <a:lnT>
                      <a:noFill/>
                    </a:lnT>
                    <a:lnB>
                      <a:noFill/>
                    </a:lnB>
                    <a:noFill/>
                  </a:tcPr>
                </a:tc>
                <a:extLst>
                  <a:ext uri="{0D108BD9-81ED-4DB2-BD59-A6C34878D82A}">
                    <a16:rowId xmlns:a16="http://schemas.microsoft.com/office/drawing/2014/main" val="1250519847"/>
                  </a:ext>
                </a:extLst>
              </a:tr>
              <a:tr h="694666">
                <a:tc>
                  <a:txBody>
                    <a:bodyPr/>
                    <a:lstStyle/>
                    <a:p>
                      <a:endParaRPr lang="tr-TR" sz="1200"/>
                    </a:p>
                  </a:txBody>
                  <a:tcPr marL="39558" marR="39558" marT="19779" marB="19779" anchor="ctr">
                    <a:lnL>
                      <a:noFill/>
                    </a:lnL>
                    <a:lnR>
                      <a:noFill/>
                    </a:lnR>
                    <a:lnT>
                      <a:noFill/>
                    </a:lnT>
                    <a:lnB>
                      <a:noFill/>
                    </a:lnB>
                    <a:noFill/>
                  </a:tcPr>
                </a:tc>
                <a:tc>
                  <a:txBody>
                    <a:bodyPr/>
                    <a:lstStyle/>
                    <a:p>
                      <a:r>
                        <a:rPr lang="tr-TR" sz="1200"/>
                        <a:t>- </a:t>
                      </a:r>
                      <a:r>
                        <a:rPr lang="tr-TR" sz="1200" i="1"/>
                        <a:t>¹⁸F-FDG PET/BT</a:t>
                      </a:r>
                      <a:r>
                        <a:rPr lang="tr-TR" sz="1200"/>
                        <a:t>, minimal rezidüel hastalık (MRD) değerlendirmesinde hem kemik iliği içinde hem de dışında hassas ölçüm sağlayan kan testleri ile birleştirilmelidir.</a:t>
                      </a:r>
                    </a:p>
                  </a:txBody>
                  <a:tcPr marL="39558" marR="39558" marT="19779" marB="19779" anchor="ctr">
                    <a:lnL>
                      <a:noFill/>
                    </a:lnL>
                    <a:lnR>
                      <a:noFill/>
                    </a:lnR>
                    <a:lnT>
                      <a:noFill/>
                    </a:lnT>
                    <a:lnB>
                      <a:noFill/>
                    </a:lnB>
                    <a:noFill/>
                  </a:tcPr>
                </a:tc>
                <a:tc>
                  <a:txBody>
                    <a:bodyPr/>
                    <a:lstStyle/>
                    <a:p>
                      <a:r>
                        <a:rPr lang="tr-TR" sz="1200" dirty="0"/>
                        <a:t>B</a:t>
                      </a:r>
                    </a:p>
                  </a:txBody>
                  <a:tcPr marL="39558" marR="39558" marT="19779" marB="19779" anchor="ctr">
                    <a:lnL>
                      <a:noFill/>
                    </a:lnL>
                    <a:lnR>
                      <a:noFill/>
                    </a:lnR>
                    <a:lnT>
                      <a:noFill/>
                    </a:lnT>
                    <a:lnB>
                      <a:noFill/>
                    </a:lnB>
                    <a:noFill/>
                  </a:tcPr>
                </a:tc>
                <a:extLst>
                  <a:ext uri="{0D108BD9-81ED-4DB2-BD59-A6C34878D82A}">
                    <a16:rowId xmlns:a16="http://schemas.microsoft.com/office/drawing/2014/main" val="1884082427"/>
                  </a:ext>
                </a:extLst>
              </a:tr>
            </a:tbl>
          </a:graphicData>
        </a:graphic>
      </p:graphicFrame>
    </p:spTree>
    <p:extLst>
      <p:ext uri="{BB962C8B-B14F-4D97-AF65-F5344CB8AC3E}">
        <p14:creationId xmlns:p14="http://schemas.microsoft.com/office/powerpoint/2010/main" val="362090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850FAA-55DE-333C-E300-85D5AB7E5197}"/>
              </a:ext>
            </a:extLst>
          </p:cNvPr>
          <p:cNvSpPr>
            <a:spLocks noGrp="1"/>
          </p:cNvSpPr>
          <p:nvPr>
            <p:ph type="title"/>
          </p:nvPr>
        </p:nvSpPr>
        <p:spPr>
          <a:xfrm>
            <a:off x="3358764" y="4856777"/>
            <a:ext cx="5093473" cy="1325563"/>
          </a:xfrm>
        </p:spPr>
        <p:txBody>
          <a:bodyPr/>
          <a:lstStyle/>
          <a:p>
            <a:r>
              <a:rPr lang="tr-TR" dirty="0"/>
              <a:t>DS 1-2-3           PET-</a:t>
            </a:r>
            <a:br>
              <a:rPr lang="tr-TR" dirty="0"/>
            </a:br>
            <a:r>
              <a:rPr lang="tr-TR" dirty="0"/>
              <a:t>DS 4-5               PET+</a:t>
            </a:r>
          </a:p>
        </p:txBody>
      </p:sp>
      <p:pic>
        <p:nvPicPr>
          <p:cNvPr id="5" name="İçerik Yer Tutucusu 4">
            <a:extLst>
              <a:ext uri="{FF2B5EF4-FFF2-40B4-BE49-F238E27FC236}">
                <a16:creationId xmlns:a16="http://schemas.microsoft.com/office/drawing/2014/main" id="{3FB7D496-3B7C-CCC5-FFD1-DBB92ABB16E2}"/>
              </a:ext>
            </a:extLst>
          </p:cNvPr>
          <p:cNvPicPr>
            <a:picLocks noGrp="1" noChangeAspect="1"/>
          </p:cNvPicPr>
          <p:nvPr>
            <p:ph idx="1"/>
          </p:nvPr>
        </p:nvPicPr>
        <p:blipFill>
          <a:blip r:embed="rId2"/>
          <a:stretch>
            <a:fillRect/>
          </a:stretch>
        </p:blipFill>
        <p:spPr>
          <a:xfrm>
            <a:off x="2393342" y="146176"/>
            <a:ext cx="6655241" cy="3870703"/>
          </a:xfrm>
        </p:spPr>
      </p:pic>
      <p:sp>
        <p:nvSpPr>
          <p:cNvPr id="6" name="Ok: Sağ 5">
            <a:extLst>
              <a:ext uri="{FF2B5EF4-FFF2-40B4-BE49-F238E27FC236}">
                <a16:creationId xmlns:a16="http://schemas.microsoft.com/office/drawing/2014/main" id="{26C6AAFD-ED41-B5CD-3362-569CE07E06E3}"/>
              </a:ext>
            </a:extLst>
          </p:cNvPr>
          <p:cNvSpPr/>
          <p:nvPr/>
        </p:nvSpPr>
        <p:spPr>
          <a:xfrm>
            <a:off x="5519530" y="5079413"/>
            <a:ext cx="1152939" cy="2226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Sağ 6">
            <a:extLst>
              <a:ext uri="{FF2B5EF4-FFF2-40B4-BE49-F238E27FC236}">
                <a16:creationId xmlns:a16="http://schemas.microsoft.com/office/drawing/2014/main" id="{305F86F9-D1DC-2988-4001-C26DA859FE55}"/>
              </a:ext>
            </a:extLst>
          </p:cNvPr>
          <p:cNvSpPr/>
          <p:nvPr/>
        </p:nvSpPr>
        <p:spPr>
          <a:xfrm>
            <a:off x="5169673" y="5723469"/>
            <a:ext cx="1502796" cy="2226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181399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a:extLst>
              <a:ext uri="{FF2B5EF4-FFF2-40B4-BE49-F238E27FC236}">
                <a16:creationId xmlns:a16="http://schemas.microsoft.com/office/drawing/2014/main" id="{3240D12E-7A00-7541-207F-FCE750FEAE53}"/>
              </a:ext>
            </a:extLst>
          </p:cNvPr>
          <p:cNvGraphicFramePr>
            <a:graphicFrameLocks noGrp="1"/>
          </p:cNvGraphicFramePr>
          <p:nvPr>
            <p:ph idx="1"/>
            <p:extLst>
              <p:ext uri="{D42A27DB-BD31-4B8C-83A1-F6EECF244321}">
                <p14:modId xmlns:p14="http://schemas.microsoft.com/office/powerpoint/2010/main" val="2701962849"/>
              </p:ext>
            </p:extLst>
          </p:nvPr>
        </p:nvGraphicFramePr>
        <p:xfrm>
          <a:off x="544000" y="2840405"/>
          <a:ext cx="11215977" cy="3474720"/>
        </p:xfrm>
        <a:graphic>
          <a:graphicData uri="http://schemas.openxmlformats.org/drawingml/2006/table">
            <a:tbl>
              <a:tblPr/>
              <a:tblGrid>
                <a:gridCol w="3490593">
                  <a:extLst>
                    <a:ext uri="{9D8B030D-6E8A-4147-A177-3AD203B41FA5}">
                      <a16:colId xmlns:a16="http://schemas.microsoft.com/office/drawing/2014/main" val="366276304"/>
                    </a:ext>
                  </a:extLst>
                </a:gridCol>
                <a:gridCol w="7725384">
                  <a:extLst>
                    <a:ext uri="{9D8B030D-6E8A-4147-A177-3AD203B41FA5}">
                      <a16:colId xmlns:a16="http://schemas.microsoft.com/office/drawing/2014/main" val="3189124768"/>
                    </a:ext>
                  </a:extLst>
                </a:gridCol>
              </a:tblGrid>
              <a:tr h="0">
                <a:tc>
                  <a:txBody>
                    <a:bodyPr/>
                    <a:lstStyle/>
                    <a:p>
                      <a:r>
                        <a:rPr lang="tr-TR" b="1"/>
                        <a:t>PET Yanıtı</a:t>
                      </a:r>
                      <a:endParaRPr lang="tr-TR"/>
                    </a:p>
                  </a:txBody>
                  <a:tcPr anchor="ctr">
                    <a:lnL>
                      <a:noFill/>
                    </a:lnL>
                    <a:lnR>
                      <a:noFill/>
                    </a:lnR>
                    <a:lnT>
                      <a:noFill/>
                    </a:lnT>
                    <a:lnB>
                      <a:noFill/>
                    </a:lnB>
                    <a:noFill/>
                  </a:tcPr>
                </a:tc>
                <a:tc>
                  <a:txBody>
                    <a:bodyPr/>
                    <a:lstStyle/>
                    <a:p>
                      <a:r>
                        <a:rPr lang="tr-TR" b="1"/>
                        <a:t>Yanıt Kriterleri</a:t>
                      </a:r>
                      <a:endParaRPr lang="tr-TR"/>
                    </a:p>
                  </a:txBody>
                  <a:tcPr anchor="ctr">
                    <a:lnL>
                      <a:noFill/>
                    </a:lnL>
                    <a:lnR>
                      <a:noFill/>
                    </a:lnR>
                    <a:lnT>
                      <a:noFill/>
                    </a:lnT>
                    <a:lnB>
                      <a:noFill/>
                    </a:lnB>
                    <a:noFill/>
                  </a:tcPr>
                </a:tc>
                <a:extLst>
                  <a:ext uri="{0D108BD9-81ED-4DB2-BD59-A6C34878D82A}">
                    <a16:rowId xmlns:a16="http://schemas.microsoft.com/office/drawing/2014/main" val="2110281402"/>
                  </a:ext>
                </a:extLst>
              </a:tr>
              <a:tr h="0">
                <a:tc>
                  <a:txBody>
                    <a:bodyPr/>
                    <a:lstStyle/>
                    <a:p>
                      <a:r>
                        <a:rPr lang="tr-TR" b="1" dirty="0"/>
                        <a:t>Tam metabolik yanıt</a:t>
                      </a:r>
                      <a:endParaRPr lang="tr-TR" dirty="0"/>
                    </a:p>
                  </a:txBody>
                  <a:tcPr anchor="ctr">
                    <a:lnL>
                      <a:noFill/>
                    </a:lnL>
                    <a:lnR>
                      <a:noFill/>
                    </a:lnR>
                    <a:lnT>
                      <a:noFill/>
                    </a:lnT>
                    <a:lnB>
                      <a:noFill/>
                    </a:lnB>
                    <a:noFill/>
                  </a:tcPr>
                </a:tc>
                <a:tc>
                  <a:txBody>
                    <a:bodyPr/>
                    <a:lstStyle/>
                    <a:p>
                      <a:r>
                        <a:rPr lang="tr-TR" dirty="0"/>
                        <a:t>Kemik iliği bölgeleri ve daha önce tutulmuş fokal lezyonlarda tutulum ≤ karaciğer aktivitesi; </a:t>
                      </a:r>
                      <a:r>
                        <a:rPr lang="tr-TR" dirty="0" err="1"/>
                        <a:t>ekstramedüller</a:t>
                      </a:r>
                      <a:r>
                        <a:rPr lang="tr-TR" dirty="0"/>
                        <a:t> ve </a:t>
                      </a:r>
                      <a:r>
                        <a:rPr lang="tr-TR" dirty="0" err="1"/>
                        <a:t>paramedüller</a:t>
                      </a:r>
                      <a:r>
                        <a:rPr lang="tr-TR" dirty="0"/>
                        <a:t> hastalık dahil (DS skoru 1–3)</a:t>
                      </a:r>
                    </a:p>
                    <a:p>
                      <a:endParaRPr lang="tr-TR" dirty="0"/>
                    </a:p>
                  </a:txBody>
                  <a:tcPr anchor="ctr">
                    <a:lnL>
                      <a:noFill/>
                    </a:lnL>
                    <a:lnR>
                      <a:noFill/>
                    </a:lnR>
                    <a:lnT>
                      <a:noFill/>
                    </a:lnT>
                    <a:lnB>
                      <a:noFill/>
                    </a:lnB>
                    <a:noFill/>
                  </a:tcPr>
                </a:tc>
                <a:extLst>
                  <a:ext uri="{0D108BD9-81ED-4DB2-BD59-A6C34878D82A}">
                    <a16:rowId xmlns:a16="http://schemas.microsoft.com/office/drawing/2014/main" val="582596084"/>
                  </a:ext>
                </a:extLst>
              </a:tr>
              <a:tr h="0">
                <a:tc>
                  <a:txBody>
                    <a:bodyPr/>
                    <a:lstStyle/>
                    <a:p>
                      <a:r>
                        <a:rPr lang="tr-TR" b="1"/>
                        <a:t>Parsiyel metabolik yanıt</a:t>
                      </a:r>
                      <a:endParaRPr lang="tr-TR"/>
                    </a:p>
                  </a:txBody>
                  <a:tcPr anchor="ctr">
                    <a:lnL>
                      <a:noFill/>
                    </a:lnL>
                    <a:lnR>
                      <a:noFill/>
                    </a:lnR>
                    <a:lnT>
                      <a:noFill/>
                    </a:lnT>
                    <a:lnB>
                      <a:noFill/>
                    </a:lnB>
                    <a:noFill/>
                  </a:tcPr>
                </a:tc>
                <a:tc>
                  <a:txBody>
                    <a:bodyPr/>
                    <a:lstStyle/>
                    <a:p>
                      <a:r>
                        <a:rPr lang="tr-TR" dirty="0"/>
                        <a:t>Başlangıçta mevcut olan BM/</a:t>
                      </a:r>
                      <a:r>
                        <a:rPr lang="tr-TR" dirty="0" err="1"/>
                        <a:t>FL’lerin</a:t>
                      </a:r>
                      <a:r>
                        <a:rPr lang="tr-TR" dirty="0"/>
                        <a:t> </a:t>
                      </a:r>
                      <a:r>
                        <a:rPr lang="tr-TR" dirty="0">
                          <a:solidFill>
                            <a:srgbClr val="FF0000"/>
                          </a:solidFill>
                        </a:rPr>
                        <a:t>sayısında</a:t>
                      </a:r>
                      <a:r>
                        <a:rPr lang="tr-TR" dirty="0"/>
                        <a:t> ve/veya </a:t>
                      </a:r>
                      <a:r>
                        <a:rPr lang="tr-TR" dirty="0">
                          <a:solidFill>
                            <a:srgbClr val="FF0000"/>
                          </a:solidFill>
                        </a:rPr>
                        <a:t>aktivitesinde</a:t>
                      </a:r>
                      <a:r>
                        <a:rPr lang="tr-TR" dirty="0"/>
                        <a:t> azalma, </a:t>
                      </a:r>
                      <a:r>
                        <a:rPr lang="tr-TR" dirty="0">
                          <a:solidFill>
                            <a:srgbClr val="FF0000"/>
                          </a:solidFill>
                        </a:rPr>
                        <a:t>ancak karaciğer aktivitesinden yüksek tutulum</a:t>
                      </a:r>
                      <a:r>
                        <a:rPr lang="tr-TR" dirty="0"/>
                        <a:t> gösteren lezyon(</a:t>
                      </a:r>
                      <a:r>
                        <a:rPr lang="tr-TR" dirty="0" err="1"/>
                        <a:t>lar</a:t>
                      </a:r>
                      <a:r>
                        <a:rPr lang="tr-TR" dirty="0"/>
                        <a:t>)</a:t>
                      </a:r>
                      <a:r>
                        <a:rPr lang="tr-TR" dirty="0" err="1"/>
                        <a:t>ın</a:t>
                      </a:r>
                      <a:r>
                        <a:rPr lang="tr-TR" dirty="0"/>
                        <a:t> devam etmesi (DS skoru 4 veya 5)</a:t>
                      </a:r>
                    </a:p>
                    <a:p>
                      <a:endParaRPr lang="tr-TR" dirty="0"/>
                    </a:p>
                  </a:txBody>
                  <a:tcPr anchor="ctr">
                    <a:lnL>
                      <a:noFill/>
                    </a:lnL>
                    <a:lnR>
                      <a:noFill/>
                    </a:lnR>
                    <a:lnT>
                      <a:noFill/>
                    </a:lnT>
                    <a:lnB>
                      <a:noFill/>
                    </a:lnB>
                    <a:noFill/>
                  </a:tcPr>
                </a:tc>
                <a:extLst>
                  <a:ext uri="{0D108BD9-81ED-4DB2-BD59-A6C34878D82A}">
                    <a16:rowId xmlns:a16="http://schemas.microsoft.com/office/drawing/2014/main" val="1253638716"/>
                  </a:ext>
                </a:extLst>
              </a:tr>
              <a:tr h="0">
                <a:tc>
                  <a:txBody>
                    <a:bodyPr/>
                    <a:lstStyle/>
                    <a:p>
                      <a:r>
                        <a:rPr lang="tr-TR" b="1"/>
                        <a:t>Stabil metabolik hastalık</a:t>
                      </a:r>
                      <a:endParaRPr lang="tr-TR"/>
                    </a:p>
                  </a:txBody>
                  <a:tcPr anchor="ctr">
                    <a:lnL>
                      <a:noFill/>
                    </a:lnL>
                    <a:lnR>
                      <a:noFill/>
                    </a:lnR>
                    <a:lnT>
                      <a:noFill/>
                    </a:lnT>
                    <a:lnB>
                      <a:noFill/>
                    </a:lnB>
                    <a:noFill/>
                  </a:tcPr>
                </a:tc>
                <a:tc>
                  <a:txBody>
                    <a:bodyPr/>
                    <a:lstStyle/>
                    <a:p>
                      <a:r>
                        <a:rPr lang="tr-TR" dirty="0"/>
                        <a:t>Kemik iliği veya fokal lezyonlarda başlangıca kıyasla anlamlı bir </a:t>
                      </a:r>
                      <a:r>
                        <a:rPr lang="tr-TR" dirty="0">
                          <a:solidFill>
                            <a:srgbClr val="FF0000"/>
                          </a:solidFill>
                        </a:rPr>
                        <a:t>değişiklik yok</a:t>
                      </a:r>
                    </a:p>
                  </a:txBody>
                  <a:tcPr anchor="ctr">
                    <a:lnL>
                      <a:noFill/>
                    </a:lnL>
                    <a:lnR>
                      <a:noFill/>
                    </a:lnR>
                    <a:lnT>
                      <a:noFill/>
                    </a:lnT>
                    <a:lnB>
                      <a:noFill/>
                    </a:lnB>
                    <a:noFill/>
                  </a:tcPr>
                </a:tc>
                <a:extLst>
                  <a:ext uri="{0D108BD9-81ED-4DB2-BD59-A6C34878D82A}">
                    <a16:rowId xmlns:a16="http://schemas.microsoft.com/office/drawing/2014/main" val="3666785458"/>
                  </a:ext>
                </a:extLst>
              </a:tr>
              <a:tr h="0">
                <a:tc>
                  <a:txBody>
                    <a:bodyPr/>
                    <a:lstStyle/>
                    <a:p>
                      <a:endParaRPr lang="tr-TR" b="1" dirty="0"/>
                    </a:p>
                    <a:p>
                      <a:r>
                        <a:rPr lang="tr-TR" b="1" dirty="0"/>
                        <a:t>Progresif metabolik hastalık</a:t>
                      </a:r>
                      <a:endParaRPr lang="tr-TR" dirty="0"/>
                    </a:p>
                  </a:txBody>
                  <a:tcPr anchor="ctr">
                    <a:lnL>
                      <a:noFill/>
                    </a:lnL>
                    <a:lnR>
                      <a:noFill/>
                    </a:lnR>
                    <a:lnT>
                      <a:noFill/>
                    </a:lnT>
                    <a:lnB>
                      <a:noFill/>
                    </a:lnB>
                    <a:noFill/>
                  </a:tcPr>
                </a:tc>
                <a:tc>
                  <a:txBody>
                    <a:bodyPr/>
                    <a:lstStyle/>
                    <a:p>
                      <a:r>
                        <a:rPr lang="tr-TR" dirty="0" err="1"/>
                        <a:t>Myelomla</a:t>
                      </a:r>
                      <a:r>
                        <a:rPr lang="tr-TR" dirty="0"/>
                        <a:t> uyumlu şekilde, başlangıca göre </a:t>
                      </a:r>
                      <a:r>
                        <a:rPr lang="tr-TR" dirty="0">
                          <a:solidFill>
                            <a:srgbClr val="FF0000"/>
                          </a:solidFill>
                        </a:rPr>
                        <a:t>yeni fokal lezyonların ortaya çıkması</a:t>
                      </a:r>
                    </a:p>
                  </a:txBody>
                  <a:tcPr anchor="ctr">
                    <a:lnL>
                      <a:noFill/>
                    </a:lnL>
                    <a:lnR>
                      <a:noFill/>
                    </a:lnR>
                    <a:lnT>
                      <a:noFill/>
                    </a:lnT>
                    <a:lnB>
                      <a:noFill/>
                    </a:lnB>
                    <a:noFill/>
                  </a:tcPr>
                </a:tc>
                <a:extLst>
                  <a:ext uri="{0D108BD9-81ED-4DB2-BD59-A6C34878D82A}">
                    <a16:rowId xmlns:a16="http://schemas.microsoft.com/office/drawing/2014/main" val="3826879202"/>
                  </a:ext>
                </a:extLst>
              </a:tr>
            </a:tbl>
          </a:graphicData>
        </a:graphic>
      </p:graphicFrame>
      <p:pic>
        <p:nvPicPr>
          <p:cNvPr id="5" name="Resim 4">
            <a:extLst>
              <a:ext uri="{FF2B5EF4-FFF2-40B4-BE49-F238E27FC236}">
                <a16:creationId xmlns:a16="http://schemas.microsoft.com/office/drawing/2014/main" id="{5283A136-D83E-646C-1215-5F6D17E12C8B}"/>
              </a:ext>
            </a:extLst>
          </p:cNvPr>
          <p:cNvPicPr>
            <a:picLocks noChangeAspect="1"/>
          </p:cNvPicPr>
          <p:nvPr/>
        </p:nvPicPr>
        <p:blipFill>
          <a:blip r:embed="rId2"/>
          <a:stretch>
            <a:fillRect/>
          </a:stretch>
        </p:blipFill>
        <p:spPr>
          <a:xfrm>
            <a:off x="197665" y="0"/>
            <a:ext cx="4811658" cy="2314148"/>
          </a:xfrm>
          <a:prstGeom prst="rect">
            <a:avLst/>
          </a:prstGeom>
        </p:spPr>
      </p:pic>
    </p:spTree>
    <p:extLst>
      <p:ext uri="{BB962C8B-B14F-4D97-AF65-F5344CB8AC3E}">
        <p14:creationId xmlns:p14="http://schemas.microsoft.com/office/powerpoint/2010/main" val="995307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4BEFFA-3BF6-E59F-8EED-F0F3CB2C7094}"/>
              </a:ext>
            </a:extLst>
          </p:cNvPr>
          <p:cNvSpPr>
            <a:spLocks noGrp="1"/>
          </p:cNvSpPr>
          <p:nvPr>
            <p:ph type="title"/>
          </p:nvPr>
        </p:nvSpPr>
        <p:spPr>
          <a:xfrm>
            <a:off x="11240783" y="901604"/>
            <a:ext cx="1060174" cy="1325563"/>
          </a:xfrm>
        </p:spPr>
        <p:txBody>
          <a:bodyPr>
            <a:normAutofit/>
          </a:bodyPr>
          <a:lstStyle/>
          <a:p>
            <a:r>
              <a:rPr lang="tr-TR" sz="1200" dirty="0"/>
              <a:t>DALAK+</a:t>
            </a:r>
            <a:br>
              <a:rPr lang="tr-TR" sz="1200" dirty="0"/>
            </a:br>
            <a:br>
              <a:rPr lang="tr-TR" sz="1200" dirty="0"/>
            </a:br>
            <a:br>
              <a:rPr lang="tr-TR" sz="1200" dirty="0"/>
            </a:br>
            <a:r>
              <a:rPr lang="tr-TR" sz="1200" dirty="0"/>
              <a:t>KOMPRESON FRAKTÜRÜ+</a:t>
            </a:r>
          </a:p>
        </p:txBody>
      </p:sp>
      <p:pic>
        <p:nvPicPr>
          <p:cNvPr id="5" name="İçerik Yer Tutucusu 4">
            <a:extLst>
              <a:ext uri="{FF2B5EF4-FFF2-40B4-BE49-F238E27FC236}">
                <a16:creationId xmlns:a16="http://schemas.microsoft.com/office/drawing/2014/main" id="{E8B302ED-F186-916B-47F2-D60D0B26BD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041" y="1753849"/>
            <a:ext cx="1756611" cy="1756611"/>
          </a:xfrm>
        </p:spPr>
      </p:pic>
      <p:pic>
        <p:nvPicPr>
          <p:cNvPr id="9" name="Resim 8">
            <a:extLst>
              <a:ext uri="{FF2B5EF4-FFF2-40B4-BE49-F238E27FC236}">
                <a16:creationId xmlns:a16="http://schemas.microsoft.com/office/drawing/2014/main" id="{336F4CD6-BE2C-3764-DE88-80FE0C9CA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042" y="-1838"/>
            <a:ext cx="1756610" cy="1756610"/>
          </a:xfrm>
          <a:prstGeom prst="rect">
            <a:avLst/>
          </a:prstGeom>
        </p:spPr>
      </p:pic>
      <p:pic>
        <p:nvPicPr>
          <p:cNvPr id="11" name="Resim 10">
            <a:extLst>
              <a:ext uri="{FF2B5EF4-FFF2-40B4-BE49-F238E27FC236}">
                <a16:creationId xmlns:a16="http://schemas.microsoft.com/office/drawing/2014/main" id="{E20D4570-F717-AB8E-6E51-0A7BC8479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284" y="3510922"/>
            <a:ext cx="1756610" cy="1756610"/>
          </a:xfrm>
          <a:prstGeom prst="rect">
            <a:avLst/>
          </a:prstGeom>
        </p:spPr>
      </p:pic>
      <p:pic>
        <p:nvPicPr>
          <p:cNvPr id="7" name="Resim 6">
            <a:extLst>
              <a:ext uri="{FF2B5EF4-FFF2-40B4-BE49-F238E27FC236}">
                <a16:creationId xmlns:a16="http://schemas.microsoft.com/office/drawing/2014/main" id="{EBE6B1E2-C9DB-D17D-1145-BF87B918C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042" y="5267992"/>
            <a:ext cx="1756610" cy="1756610"/>
          </a:xfrm>
          <a:prstGeom prst="rect">
            <a:avLst/>
          </a:prstGeom>
        </p:spPr>
      </p:pic>
      <p:pic>
        <p:nvPicPr>
          <p:cNvPr id="10" name="Resim 9">
            <a:extLst>
              <a:ext uri="{FF2B5EF4-FFF2-40B4-BE49-F238E27FC236}">
                <a16:creationId xmlns:a16="http://schemas.microsoft.com/office/drawing/2014/main" id="{E5D4863A-B3B2-A6E9-8E69-D253D7B6EB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9894" y="1755689"/>
            <a:ext cx="1754771" cy="1754771"/>
          </a:xfrm>
          <a:prstGeom prst="rect">
            <a:avLst/>
          </a:prstGeom>
        </p:spPr>
      </p:pic>
      <p:pic>
        <p:nvPicPr>
          <p:cNvPr id="13" name="Resim 12">
            <a:extLst>
              <a:ext uri="{FF2B5EF4-FFF2-40B4-BE49-F238E27FC236}">
                <a16:creationId xmlns:a16="http://schemas.microsoft.com/office/drawing/2014/main" id="{90E29AEC-6208-04A3-9F39-9DB7FC434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813" y="5267992"/>
            <a:ext cx="1756610" cy="1756610"/>
          </a:xfrm>
          <a:prstGeom prst="rect">
            <a:avLst/>
          </a:prstGeom>
        </p:spPr>
      </p:pic>
      <p:pic>
        <p:nvPicPr>
          <p:cNvPr id="15" name="Resim 14">
            <a:extLst>
              <a:ext uri="{FF2B5EF4-FFF2-40B4-BE49-F238E27FC236}">
                <a16:creationId xmlns:a16="http://schemas.microsoft.com/office/drawing/2014/main" id="{B05D61E3-21FA-BB62-0145-F4CF448EE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9894" y="0"/>
            <a:ext cx="1753387" cy="1753387"/>
          </a:xfrm>
          <a:prstGeom prst="rect">
            <a:avLst/>
          </a:prstGeom>
        </p:spPr>
      </p:pic>
      <p:pic>
        <p:nvPicPr>
          <p:cNvPr id="17" name="Resim 16">
            <a:extLst>
              <a:ext uri="{FF2B5EF4-FFF2-40B4-BE49-F238E27FC236}">
                <a16:creationId xmlns:a16="http://schemas.microsoft.com/office/drawing/2014/main" id="{22028398-9F6B-4C0D-AA34-507AD874B3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9894" y="3509537"/>
            <a:ext cx="1753387" cy="1753387"/>
          </a:xfrm>
          <a:prstGeom prst="rect">
            <a:avLst/>
          </a:prstGeom>
        </p:spPr>
      </p:pic>
      <p:pic>
        <p:nvPicPr>
          <p:cNvPr id="19" name="Resim 18">
            <a:extLst>
              <a:ext uri="{FF2B5EF4-FFF2-40B4-BE49-F238E27FC236}">
                <a16:creationId xmlns:a16="http://schemas.microsoft.com/office/drawing/2014/main" id="{DF6147C9-8ACA-B712-20A6-A1A3EF986A24}"/>
              </a:ext>
            </a:extLst>
          </p:cNvPr>
          <p:cNvPicPr>
            <a:picLocks noChangeAspect="1"/>
          </p:cNvPicPr>
          <p:nvPr/>
        </p:nvPicPr>
        <p:blipFill>
          <a:blip r:embed="rId10">
            <a:extLst>
              <a:ext uri="{28A0092B-C50C-407E-A947-70E740481C1C}">
                <a14:useLocalDpi xmlns:a14="http://schemas.microsoft.com/office/drawing/2010/main" val="0"/>
              </a:ext>
            </a:extLst>
          </a:blip>
          <a:srcRect l="21957" r="22039"/>
          <a:stretch>
            <a:fillRect/>
          </a:stretch>
        </p:blipFill>
        <p:spPr>
          <a:xfrm>
            <a:off x="7340641" y="0"/>
            <a:ext cx="3934009" cy="7024602"/>
          </a:xfrm>
          <a:prstGeom prst="rect">
            <a:avLst/>
          </a:prstGeom>
        </p:spPr>
      </p:pic>
      <p:pic>
        <p:nvPicPr>
          <p:cNvPr id="21" name="Resim 20">
            <a:extLst>
              <a:ext uri="{FF2B5EF4-FFF2-40B4-BE49-F238E27FC236}">
                <a16:creationId xmlns:a16="http://schemas.microsoft.com/office/drawing/2014/main" id="{34BEF993-AC3C-F200-4835-AD60750CB4A9}"/>
              </a:ext>
            </a:extLst>
          </p:cNvPr>
          <p:cNvPicPr>
            <a:picLocks noChangeAspect="1"/>
          </p:cNvPicPr>
          <p:nvPr/>
        </p:nvPicPr>
        <p:blipFill>
          <a:blip r:embed="rId11">
            <a:extLst>
              <a:ext uri="{28A0092B-C50C-407E-A947-70E740481C1C}">
                <a14:useLocalDpi xmlns:a14="http://schemas.microsoft.com/office/drawing/2010/main" val="0"/>
              </a:ext>
            </a:extLst>
          </a:blip>
          <a:srcRect l="21958" r="22855"/>
          <a:stretch>
            <a:fillRect/>
          </a:stretch>
        </p:blipFill>
        <p:spPr>
          <a:xfrm>
            <a:off x="-54792" y="-2764"/>
            <a:ext cx="3876697" cy="7024602"/>
          </a:xfrm>
          <a:prstGeom prst="rect">
            <a:avLst/>
          </a:prstGeom>
        </p:spPr>
      </p:pic>
      <p:sp>
        <p:nvSpPr>
          <p:cNvPr id="3" name="Başlık 1">
            <a:extLst>
              <a:ext uri="{FF2B5EF4-FFF2-40B4-BE49-F238E27FC236}">
                <a16:creationId xmlns:a16="http://schemas.microsoft.com/office/drawing/2014/main" id="{9AE865D5-2596-A15C-E62F-C773EF592CF4}"/>
              </a:ext>
            </a:extLst>
          </p:cNvPr>
          <p:cNvSpPr txBox="1">
            <a:spLocks/>
          </p:cNvSpPr>
          <p:nvPr/>
        </p:nvSpPr>
        <p:spPr>
          <a:xfrm>
            <a:off x="11294961" y="2574816"/>
            <a:ext cx="9099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200" dirty="0"/>
              <a:t>Tedaviye yanıt</a:t>
            </a:r>
          </a:p>
          <a:p>
            <a:r>
              <a:rPr lang="tr-TR" sz="1200" dirty="0"/>
              <a:t>3 kür VRD</a:t>
            </a:r>
          </a:p>
        </p:txBody>
      </p:sp>
      <p:sp>
        <p:nvSpPr>
          <p:cNvPr id="4" name="Metin kutusu 3">
            <a:extLst>
              <a:ext uri="{FF2B5EF4-FFF2-40B4-BE49-F238E27FC236}">
                <a16:creationId xmlns:a16="http://schemas.microsoft.com/office/drawing/2014/main" id="{3AD43B55-58EA-11DA-FF14-EA2F41D414C7}"/>
              </a:ext>
            </a:extLst>
          </p:cNvPr>
          <p:cNvSpPr txBox="1"/>
          <p:nvPr/>
        </p:nvSpPr>
        <p:spPr>
          <a:xfrm>
            <a:off x="11315876" y="4662759"/>
            <a:ext cx="909990" cy="1200329"/>
          </a:xfrm>
          <a:prstGeom prst="rect">
            <a:avLst/>
          </a:prstGeom>
          <a:noFill/>
        </p:spPr>
        <p:txBody>
          <a:bodyPr wrap="square" rtlCol="0">
            <a:spAutoFit/>
          </a:bodyPr>
          <a:lstStyle/>
          <a:p>
            <a:r>
              <a:rPr lang="tr-TR" dirty="0"/>
              <a:t>DS 4 </a:t>
            </a:r>
          </a:p>
          <a:p>
            <a:endParaRPr lang="tr-TR" dirty="0"/>
          </a:p>
          <a:p>
            <a:endParaRPr lang="tr-TR" dirty="0"/>
          </a:p>
          <a:p>
            <a:r>
              <a:rPr lang="tr-TR" dirty="0"/>
              <a:t>DS 1-2</a:t>
            </a:r>
          </a:p>
        </p:txBody>
      </p:sp>
      <p:sp>
        <p:nvSpPr>
          <p:cNvPr id="6" name="Ok: Aşağı 5">
            <a:extLst>
              <a:ext uri="{FF2B5EF4-FFF2-40B4-BE49-F238E27FC236}">
                <a16:creationId xmlns:a16="http://schemas.microsoft.com/office/drawing/2014/main" id="{11078332-A9A3-E456-23DB-1FEEE79E8B92}"/>
              </a:ext>
            </a:extLst>
          </p:cNvPr>
          <p:cNvSpPr/>
          <p:nvPr/>
        </p:nvSpPr>
        <p:spPr>
          <a:xfrm>
            <a:off x="11500525" y="5010407"/>
            <a:ext cx="270345" cy="50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38128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F1E105-1A17-8F50-FF96-09914886C0FA}"/>
              </a:ext>
            </a:extLst>
          </p:cNvPr>
          <p:cNvSpPr>
            <a:spLocks noGrp="1"/>
          </p:cNvSpPr>
          <p:nvPr>
            <p:ph type="title"/>
          </p:nvPr>
        </p:nvSpPr>
        <p:spPr>
          <a:xfrm>
            <a:off x="7074567" y="365125"/>
            <a:ext cx="4675067" cy="5898110"/>
          </a:xfrm>
        </p:spPr>
        <p:txBody>
          <a:bodyPr>
            <a:normAutofit/>
          </a:bodyPr>
          <a:lstStyle/>
          <a:p>
            <a:r>
              <a:rPr lang="tr-TR" sz="2000" dirty="0" err="1"/>
              <a:t>Deauville</a:t>
            </a:r>
            <a:r>
              <a:rPr lang="tr-TR" sz="2000" dirty="0"/>
              <a:t> 4                   1-2</a:t>
            </a:r>
            <a:br>
              <a:rPr lang="tr-TR" sz="2000" dirty="0"/>
            </a:br>
            <a:br>
              <a:rPr lang="tr-TR" sz="2000" dirty="0"/>
            </a:br>
            <a:br>
              <a:rPr lang="tr-TR" sz="2000" dirty="0"/>
            </a:br>
            <a:br>
              <a:rPr lang="tr-TR" sz="2000" dirty="0"/>
            </a:br>
            <a:br>
              <a:rPr lang="tr-TR" sz="2000" dirty="0"/>
            </a:br>
            <a:r>
              <a:rPr lang="tr-TR" sz="2000" dirty="0"/>
              <a:t>CXCR+ PET ile de doğrulandı</a:t>
            </a:r>
          </a:p>
        </p:txBody>
      </p:sp>
      <p:pic>
        <p:nvPicPr>
          <p:cNvPr id="5" name="İçerik Yer Tutucusu 4">
            <a:extLst>
              <a:ext uri="{FF2B5EF4-FFF2-40B4-BE49-F238E27FC236}">
                <a16:creationId xmlns:a16="http://schemas.microsoft.com/office/drawing/2014/main" id="{9222888E-AD2E-E701-3D08-072642CE17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667" t="16667" r="16667" b="16667"/>
          <a:stretch>
            <a:fillRect/>
          </a:stretch>
        </p:blipFill>
        <p:spPr>
          <a:xfrm>
            <a:off x="4481763" y="4572000"/>
            <a:ext cx="2286000" cy="2286000"/>
          </a:xfrm>
        </p:spPr>
      </p:pic>
      <p:pic>
        <p:nvPicPr>
          <p:cNvPr id="7" name="Resim 6">
            <a:extLst>
              <a:ext uri="{FF2B5EF4-FFF2-40B4-BE49-F238E27FC236}">
                <a16:creationId xmlns:a16="http://schemas.microsoft.com/office/drawing/2014/main" id="{DB4D4C45-C3AF-6D2E-65F4-1D47E2D00C16}"/>
              </a:ext>
            </a:extLst>
          </p:cNvPr>
          <p:cNvPicPr>
            <a:picLocks noChangeAspect="1"/>
          </p:cNvPicPr>
          <p:nvPr/>
        </p:nvPicPr>
        <p:blipFill>
          <a:blip r:embed="rId3">
            <a:extLst>
              <a:ext uri="{28A0092B-C50C-407E-A947-70E740481C1C}">
                <a14:useLocalDpi xmlns:a14="http://schemas.microsoft.com/office/drawing/2010/main" val="0"/>
              </a:ext>
            </a:extLst>
          </a:blip>
          <a:srcRect l="16889" t="16281" r="16889" b="17497"/>
          <a:stretch>
            <a:fillRect/>
          </a:stretch>
        </p:blipFill>
        <p:spPr>
          <a:xfrm>
            <a:off x="4481763" y="0"/>
            <a:ext cx="2286000" cy="2286001"/>
          </a:xfrm>
          <a:prstGeom prst="rect">
            <a:avLst/>
          </a:prstGeom>
        </p:spPr>
      </p:pic>
      <p:pic>
        <p:nvPicPr>
          <p:cNvPr id="9" name="Resim 8">
            <a:extLst>
              <a:ext uri="{FF2B5EF4-FFF2-40B4-BE49-F238E27FC236}">
                <a16:creationId xmlns:a16="http://schemas.microsoft.com/office/drawing/2014/main" id="{6497BF79-CD95-9F83-C5C8-AB2D4BBA7E88}"/>
              </a:ext>
            </a:extLst>
          </p:cNvPr>
          <p:cNvPicPr>
            <a:picLocks noChangeAspect="1"/>
          </p:cNvPicPr>
          <p:nvPr/>
        </p:nvPicPr>
        <p:blipFill>
          <a:blip r:embed="rId4">
            <a:extLst>
              <a:ext uri="{28A0092B-C50C-407E-A947-70E740481C1C}">
                <a14:useLocalDpi xmlns:a14="http://schemas.microsoft.com/office/drawing/2010/main" val="0"/>
              </a:ext>
            </a:extLst>
          </a:blip>
          <a:srcRect l="13604" t="15990" r="15990" b="15990"/>
          <a:stretch>
            <a:fillRect/>
          </a:stretch>
        </p:blipFill>
        <p:spPr>
          <a:xfrm>
            <a:off x="4441657" y="2286000"/>
            <a:ext cx="2366211" cy="2286000"/>
          </a:xfrm>
          <a:prstGeom prst="rect">
            <a:avLst/>
          </a:prstGeom>
        </p:spPr>
      </p:pic>
      <p:pic>
        <p:nvPicPr>
          <p:cNvPr id="15" name="Resim 14">
            <a:extLst>
              <a:ext uri="{FF2B5EF4-FFF2-40B4-BE49-F238E27FC236}">
                <a16:creationId xmlns:a16="http://schemas.microsoft.com/office/drawing/2014/main" id="{1DB39378-9D0B-0286-1318-5BE2FCF1C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72000"/>
            <a:ext cx="2286000" cy="2286000"/>
          </a:xfrm>
          <a:prstGeom prst="rect">
            <a:avLst/>
          </a:prstGeom>
        </p:spPr>
      </p:pic>
      <p:pic>
        <p:nvPicPr>
          <p:cNvPr id="17" name="Resim 16">
            <a:extLst>
              <a:ext uri="{FF2B5EF4-FFF2-40B4-BE49-F238E27FC236}">
                <a16:creationId xmlns:a16="http://schemas.microsoft.com/office/drawing/2014/main" id="{125361B0-AB79-499F-0118-021BACD88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86000"/>
            <a:ext cx="2286000" cy="2286000"/>
          </a:xfrm>
          <a:prstGeom prst="rect">
            <a:avLst/>
          </a:prstGeom>
        </p:spPr>
      </p:pic>
      <p:pic>
        <p:nvPicPr>
          <p:cNvPr id="19" name="Resim 18">
            <a:extLst>
              <a:ext uri="{FF2B5EF4-FFF2-40B4-BE49-F238E27FC236}">
                <a16:creationId xmlns:a16="http://schemas.microsoft.com/office/drawing/2014/main" id="{3C41DD9A-AF8A-F6E3-89CE-8A9401F9B7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286000" cy="2286000"/>
          </a:xfrm>
          <a:prstGeom prst="rect">
            <a:avLst/>
          </a:prstGeom>
        </p:spPr>
      </p:pic>
      <p:pic>
        <p:nvPicPr>
          <p:cNvPr id="21" name="Resim 20">
            <a:extLst>
              <a:ext uri="{FF2B5EF4-FFF2-40B4-BE49-F238E27FC236}">
                <a16:creationId xmlns:a16="http://schemas.microsoft.com/office/drawing/2014/main" id="{73A57BFD-28BF-8166-C7B9-0746BD41E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pic>
        <p:nvPicPr>
          <p:cNvPr id="23" name="Resim 22">
            <a:extLst>
              <a:ext uri="{FF2B5EF4-FFF2-40B4-BE49-F238E27FC236}">
                <a16:creationId xmlns:a16="http://schemas.microsoft.com/office/drawing/2014/main" id="{A4CD15EC-AFC1-FD8B-E348-D0868DAECC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2286000"/>
            <a:ext cx="2286000" cy="2286000"/>
          </a:xfrm>
          <a:prstGeom prst="rect">
            <a:avLst/>
          </a:prstGeom>
        </p:spPr>
      </p:pic>
      <p:pic>
        <p:nvPicPr>
          <p:cNvPr id="25" name="Resim 24">
            <a:extLst>
              <a:ext uri="{FF2B5EF4-FFF2-40B4-BE49-F238E27FC236}">
                <a16:creationId xmlns:a16="http://schemas.microsoft.com/office/drawing/2014/main" id="{EE438DC9-270B-AEDC-0C8E-C7C6E487E1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4572000"/>
            <a:ext cx="2286000" cy="2286000"/>
          </a:xfrm>
          <a:prstGeom prst="rect">
            <a:avLst/>
          </a:prstGeom>
        </p:spPr>
      </p:pic>
      <p:sp>
        <p:nvSpPr>
          <p:cNvPr id="4" name="Ok: Sağ 3">
            <a:extLst>
              <a:ext uri="{FF2B5EF4-FFF2-40B4-BE49-F238E27FC236}">
                <a16:creationId xmlns:a16="http://schemas.microsoft.com/office/drawing/2014/main" id="{C504FA29-9C41-49D1-B319-F636F50914E2}"/>
              </a:ext>
            </a:extLst>
          </p:cNvPr>
          <p:cNvSpPr/>
          <p:nvPr/>
        </p:nvSpPr>
        <p:spPr>
          <a:xfrm>
            <a:off x="8427057" y="2518777"/>
            <a:ext cx="841572" cy="1913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55324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C0440B-C4C4-FFF4-4E45-E42FBAA5CE94}"/>
              </a:ext>
            </a:extLst>
          </p:cNvPr>
          <p:cNvSpPr>
            <a:spLocks noGrp="1"/>
          </p:cNvSpPr>
          <p:nvPr>
            <p:ph type="title"/>
          </p:nvPr>
        </p:nvSpPr>
        <p:spPr>
          <a:xfrm>
            <a:off x="217957" y="2469075"/>
            <a:ext cx="5117327" cy="1919849"/>
          </a:xfrm>
        </p:spPr>
        <p:txBody>
          <a:bodyPr>
            <a:normAutofit/>
          </a:bodyPr>
          <a:lstStyle/>
          <a:p>
            <a:r>
              <a:rPr lang="tr-TR" sz="2000" dirty="0">
                <a:solidFill>
                  <a:srgbClr val="FF0000"/>
                </a:solidFill>
              </a:rPr>
              <a:t>Tedavide hedef en derin yanıtın elde edilmesidir</a:t>
            </a:r>
            <a:br>
              <a:rPr lang="tr-TR" sz="2000" dirty="0">
                <a:solidFill>
                  <a:srgbClr val="FF0000"/>
                </a:solidFill>
              </a:rPr>
            </a:br>
            <a:br>
              <a:rPr lang="tr-TR" sz="2000" dirty="0">
                <a:solidFill>
                  <a:srgbClr val="FF0000"/>
                </a:solidFill>
              </a:rPr>
            </a:br>
            <a:r>
              <a:rPr lang="tr-TR" sz="2000" dirty="0">
                <a:solidFill>
                  <a:srgbClr val="FF0000"/>
                </a:solidFill>
              </a:rPr>
              <a:t>Böylece nüksü geciktirerek PFS ve OS </a:t>
            </a:r>
            <a:r>
              <a:rPr lang="tr-TR" sz="2000" dirty="0" err="1">
                <a:solidFill>
                  <a:srgbClr val="FF0000"/>
                </a:solidFill>
              </a:rPr>
              <a:t>yi</a:t>
            </a:r>
            <a:r>
              <a:rPr lang="tr-TR" sz="2000" dirty="0">
                <a:solidFill>
                  <a:srgbClr val="FF0000"/>
                </a:solidFill>
              </a:rPr>
              <a:t> uzatmak</a:t>
            </a:r>
            <a:br>
              <a:rPr lang="tr-TR" sz="2000" dirty="0">
                <a:solidFill>
                  <a:srgbClr val="FF0000"/>
                </a:solidFill>
              </a:rPr>
            </a:br>
            <a:br>
              <a:rPr lang="tr-TR" sz="2000" dirty="0">
                <a:solidFill>
                  <a:srgbClr val="FF0000"/>
                </a:solidFill>
              </a:rPr>
            </a:br>
            <a:br>
              <a:rPr lang="tr-TR" sz="2000" dirty="0">
                <a:solidFill>
                  <a:srgbClr val="FF0000"/>
                </a:solidFill>
              </a:rPr>
            </a:br>
            <a:endParaRPr lang="tr-TR" sz="2000" dirty="0">
              <a:solidFill>
                <a:srgbClr val="FF0000"/>
              </a:solidFill>
            </a:endParaRPr>
          </a:p>
        </p:txBody>
      </p:sp>
      <p:pic>
        <p:nvPicPr>
          <p:cNvPr id="5" name="İçerik Yer Tutucusu 4">
            <a:extLst>
              <a:ext uri="{FF2B5EF4-FFF2-40B4-BE49-F238E27FC236}">
                <a16:creationId xmlns:a16="http://schemas.microsoft.com/office/drawing/2014/main" id="{E350F8C6-24E4-2DFD-A35C-14483F5C83B7}"/>
              </a:ext>
            </a:extLst>
          </p:cNvPr>
          <p:cNvPicPr>
            <a:picLocks noGrp="1" noChangeAspect="1"/>
          </p:cNvPicPr>
          <p:nvPr>
            <p:ph idx="1"/>
          </p:nvPr>
        </p:nvPicPr>
        <p:blipFill>
          <a:blip r:embed="rId2"/>
          <a:stretch>
            <a:fillRect/>
          </a:stretch>
        </p:blipFill>
        <p:spPr>
          <a:xfrm>
            <a:off x="5603019" y="180270"/>
            <a:ext cx="5809499" cy="4351338"/>
          </a:xfrm>
        </p:spPr>
      </p:pic>
      <p:pic>
        <p:nvPicPr>
          <p:cNvPr id="7" name="Resim 6">
            <a:extLst>
              <a:ext uri="{FF2B5EF4-FFF2-40B4-BE49-F238E27FC236}">
                <a16:creationId xmlns:a16="http://schemas.microsoft.com/office/drawing/2014/main" id="{DBF7D121-FCFD-2262-C281-28E6745BEE97}"/>
              </a:ext>
            </a:extLst>
          </p:cNvPr>
          <p:cNvPicPr>
            <a:picLocks noChangeAspect="1"/>
          </p:cNvPicPr>
          <p:nvPr/>
        </p:nvPicPr>
        <p:blipFill>
          <a:blip r:embed="rId3"/>
          <a:stretch>
            <a:fillRect/>
          </a:stretch>
        </p:blipFill>
        <p:spPr>
          <a:xfrm>
            <a:off x="143124" y="180270"/>
            <a:ext cx="4924425" cy="1476375"/>
          </a:xfrm>
          <a:prstGeom prst="rect">
            <a:avLst/>
          </a:prstGeom>
        </p:spPr>
      </p:pic>
      <p:sp>
        <p:nvSpPr>
          <p:cNvPr id="8" name="Metin kutusu 7">
            <a:extLst>
              <a:ext uri="{FF2B5EF4-FFF2-40B4-BE49-F238E27FC236}">
                <a16:creationId xmlns:a16="http://schemas.microsoft.com/office/drawing/2014/main" id="{EA1B5A76-04EC-4D51-732F-EA6DDEA5E270}"/>
              </a:ext>
            </a:extLst>
          </p:cNvPr>
          <p:cNvSpPr txBox="1"/>
          <p:nvPr/>
        </p:nvSpPr>
        <p:spPr>
          <a:xfrm>
            <a:off x="699715" y="4791373"/>
            <a:ext cx="10599088" cy="1477328"/>
          </a:xfrm>
          <a:prstGeom prst="rect">
            <a:avLst/>
          </a:prstGeom>
          <a:noFill/>
        </p:spPr>
        <p:txBody>
          <a:bodyPr wrap="square" rtlCol="0">
            <a:spAutoFit/>
          </a:bodyPr>
          <a:lstStyle/>
          <a:p>
            <a:r>
              <a:rPr lang="tr-TR" b="1" dirty="0"/>
              <a:t>CR: </a:t>
            </a:r>
            <a:r>
              <a:rPr lang="tr-TR" dirty="0"/>
              <a:t>tam yanıt, </a:t>
            </a:r>
            <a:r>
              <a:rPr lang="tr-TR" b="1" dirty="0"/>
              <a:t>MRD: </a:t>
            </a:r>
            <a:r>
              <a:rPr lang="tr-TR" dirty="0"/>
              <a:t>minimal rezidüel hastalık, </a:t>
            </a:r>
            <a:r>
              <a:rPr lang="tr-TR" b="1" dirty="0" err="1"/>
              <a:t>sCR</a:t>
            </a:r>
            <a:r>
              <a:rPr lang="tr-TR" b="1" dirty="0"/>
              <a:t>: </a:t>
            </a:r>
            <a:r>
              <a:rPr lang="tr-TR" dirty="0"/>
              <a:t>katı tam yanıt, </a:t>
            </a:r>
          </a:p>
          <a:p>
            <a:r>
              <a:rPr lang="tr-TR" b="1" dirty="0" err="1"/>
              <a:t>iCR</a:t>
            </a:r>
            <a:r>
              <a:rPr lang="tr-TR" b="1" dirty="0"/>
              <a:t>: </a:t>
            </a:r>
            <a:r>
              <a:rPr lang="tr-TR" dirty="0" err="1"/>
              <a:t>immünofenotipik</a:t>
            </a:r>
            <a:r>
              <a:rPr lang="tr-TR" dirty="0"/>
              <a:t> yanıt (duyarlılık düzeyi〈10</a:t>
            </a:r>
            <a:r>
              <a:rPr lang="tr-TR" baseline="30000" dirty="0"/>
              <a:t>6</a:t>
            </a:r>
            <a:r>
              <a:rPr lang="tr-TR" dirty="0"/>
              <a:t> ),</a:t>
            </a:r>
          </a:p>
          <a:p>
            <a:r>
              <a:rPr lang="tr-TR" dirty="0"/>
              <a:t> </a:t>
            </a:r>
            <a:r>
              <a:rPr lang="tr-TR" b="1" baseline="-25000" dirty="0"/>
              <a:t>PCR</a:t>
            </a:r>
            <a:r>
              <a:rPr lang="tr-TR" b="1" dirty="0"/>
              <a:t> CR: </a:t>
            </a:r>
            <a:r>
              <a:rPr lang="tr-TR" dirty="0"/>
              <a:t>PCR ile değerlendirilen tam yanıt (duyarlılık düzeyi 〈10</a:t>
            </a:r>
            <a:r>
              <a:rPr lang="tr-TR" baseline="30000" dirty="0"/>
              <a:t>6</a:t>
            </a:r>
            <a:r>
              <a:rPr lang="tr-TR" dirty="0"/>
              <a:t> ), </a:t>
            </a:r>
          </a:p>
          <a:p>
            <a:r>
              <a:rPr lang="tr-TR" b="1" dirty="0"/>
              <a:t>NGF: </a:t>
            </a:r>
            <a:r>
              <a:rPr lang="tr-TR" dirty="0"/>
              <a:t>yeni nesil akış sitometrisi, </a:t>
            </a:r>
          </a:p>
          <a:p>
            <a:r>
              <a:rPr lang="tr-TR" b="1" dirty="0"/>
              <a:t>NGS: </a:t>
            </a:r>
            <a:r>
              <a:rPr lang="tr-TR" dirty="0"/>
              <a:t>yeni nesil dizileme</a:t>
            </a:r>
          </a:p>
        </p:txBody>
      </p:sp>
    </p:spTree>
    <p:extLst>
      <p:ext uri="{BB962C8B-B14F-4D97-AF65-F5344CB8AC3E}">
        <p14:creationId xmlns:p14="http://schemas.microsoft.com/office/powerpoint/2010/main" val="1857238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B44F00-2179-53B7-5444-16154075F2E9}"/>
              </a:ext>
            </a:extLst>
          </p:cNvPr>
          <p:cNvSpPr>
            <a:spLocks noGrp="1"/>
          </p:cNvSpPr>
          <p:nvPr>
            <p:ph type="title"/>
          </p:nvPr>
        </p:nvSpPr>
        <p:spPr/>
        <p:txBody>
          <a:bodyPr>
            <a:normAutofit/>
          </a:bodyPr>
          <a:lstStyle/>
          <a:p>
            <a:r>
              <a:rPr lang="tr-TR" sz="3600" b="1" dirty="0"/>
              <a:t>Görüntüleme yöntemleri</a:t>
            </a:r>
            <a:br>
              <a:rPr lang="tr-TR" sz="3600" b="1" dirty="0"/>
            </a:br>
            <a:endParaRPr lang="tr-TR" sz="3600" b="1" dirty="0"/>
          </a:p>
        </p:txBody>
      </p:sp>
      <p:sp>
        <p:nvSpPr>
          <p:cNvPr id="3" name="İçerik Yer Tutucusu 2">
            <a:extLst>
              <a:ext uri="{FF2B5EF4-FFF2-40B4-BE49-F238E27FC236}">
                <a16:creationId xmlns:a16="http://schemas.microsoft.com/office/drawing/2014/main" id="{67055D49-B9DC-2F0D-DB7D-DBB4C8928E6B}"/>
              </a:ext>
            </a:extLst>
          </p:cNvPr>
          <p:cNvSpPr>
            <a:spLocks noGrp="1"/>
          </p:cNvSpPr>
          <p:nvPr>
            <p:ph idx="1"/>
          </p:nvPr>
        </p:nvSpPr>
        <p:spPr/>
        <p:txBody>
          <a:bodyPr>
            <a:normAutofit/>
          </a:bodyPr>
          <a:lstStyle/>
          <a:p>
            <a:r>
              <a:rPr lang="tr-TR" sz="2000" dirty="0">
                <a:solidFill>
                  <a:srgbClr val="FF0000"/>
                </a:solidFill>
              </a:rPr>
              <a:t>Morfolojik</a:t>
            </a:r>
            <a:r>
              <a:rPr lang="tr-TR" sz="2000" dirty="0"/>
              <a:t> yönüyle kemik hasarı değerlendirilir</a:t>
            </a:r>
          </a:p>
          <a:p>
            <a:pPr lvl="2"/>
            <a:r>
              <a:rPr lang="tr-TR" b="1" dirty="0"/>
              <a:t>Direk grafi</a:t>
            </a:r>
          </a:p>
          <a:p>
            <a:pPr lvl="2"/>
            <a:r>
              <a:rPr lang="tr-TR" b="1" dirty="0"/>
              <a:t>BT</a:t>
            </a:r>
            <a:r>
              <a:rPr lang="tr-TR" dirty="0"/>
              <a:t>(düşük doz)</a:t>
            </a:r>
          </a:p>
          <a:p>
            <a:pPr lvl="2"/>
            <a:r>
              <a:rPr lang="tr-TR" b="1" dirty="0"/>
              <a:t>PET/BT </a:t>
            </a:r>
            <a:r>
              <a:rPr lang="tr-TR" dirty="0" err="1"/>
              <a:t>nin</a:t>
            </a:r>
            <a:r>
              <a:rPr lang="tr-TR" dirty="0"/>
              <a:t> </a:t>
            </a:r>
            <a:r>
              <a:rPr lang="tr-TR" b="1" dirty="0"/>
              <a:t>BT</a:t>
            </a:r>
            <a:r>
              <a:rPr lang="tr-TR" dirty="0"/>
              <a:t> bileşeni</a:t>
            </a:r>
          </a:p>
          <a:p>
            <a:pPr marL="914400" lvl="2" indent="0">
              <a:buNone/>
            </a:pPr>
            <a:endParaRPr lang="tr-TR" dirty="0"/>
          </a:p>
          <a:p>
            <a:r>
              <a:rPr lang="tr-TR" sz="2000" dirty="0">
                <a:solidFill>
                  <a:srgbClr val="FF0000"/>
                </a:solidFill>
              </a:rPr>
              <a:t>Fonksiyonel</a:t>
            </a:r>
            <a:r>
              <a:rPr lang="tr-TR" sz="2000" dirty="0"/>
              <a:t> yön ile de kemik iliği infiltrasyonu ya da hastalığın metabolizması değerlendirilir</a:t>
            </a:r>
          </a:p>
          <a:p>
            <a:pPr lvl="1"/>
            <a:r>
              <a:rPr lang="tr-TR" sz="2000" b="1" dirty="0" err="1"/>
              <a:t>Aksiyel</a:t>
            </a:r>
            <a:r>
              <a:rPr lang="tr-TR" sz="2000" b="1" dirty="0"/>
              <a:t>/Tüm Vücut MR</a:t>
            </a:r>
            <a:r>
              <a:rPr lang="tr-TR" sz="2000" dirty="0"/>
              <a:t>: Kİ infiltrasyonu değerlendirilir</a:t>
            </a:r>
          </a:p>
          <a:p>
            <a:pPr lvl="3"/>
            <a:r>
              <a:rPr lang="tr-TR" sz="2000" i="1" dirty="0"/>
              <a:t>DCE-MRI (dinamik kontrastlı MR): </a:t>
            </a:r>
            <a:r>
              <a:rPr lang="tr-TR" sz="2000" dirty="0"/>
              <a:t>Perfüzyon </a:t>
            </a:r>
            <a:r>
              <a:rPr lang="tr-TR" sz="2000" dirty="0" err="1"/>
              <a:t>değerledirir</a:t>
            </a:r>
            <a:endParaRPr lang="tr-TR" sz="2000" dirty="0"/>
          </a:p>
          <a:p>
            <a:pPr lvl="3"/>
            <a:r>
              <a:rPr lang="tr-TR" sz="2000" i="1" dirty="0"/>
              <a:t>DWI-MRI (difüzyon ağırlıklı MR): </a:t>
            </a:r>
            <a:r>
              <a:rPr lang="tr-TR" sz="2000" dirty="0"/>
              <a:t>Hücre dansitesindeki farklılıklar</a:t>
            </a:r>
          </a:p>
          <a:p>
            <a:pPr lvl="1"/>
            <a:r>
              <a:rPr lang="tr-TR" sz="2000" b="1" dirty="0"/>
              <a:t>PET/BT</a:t>
            </a:r>
            <a:r>
              <a:rPr lang="tr-TR" sz="2000" dirty="0"/>
              <a:t>: Hastalığın metabolizmasını değerlendirir(FDG).</a:t>
            </a:r>
          </a:p>
          <a:p>
            <a:endParaRPr lang="tr-TR" dirty="0"/>
          </a:p>
        </p:txBody>
      </p:sp>
      <p:sp>
        <p:nvSpPr>
          <p:cNvPr id="5" name="Metin kutusu 4">
            <a:extLst>
              <a:ext uri="{FF2B5EF4-FFF2-40B4-BE49-F238E27FC236}">
                <a16:creationId xmlns:a16="http://schemas.microsoft.com/office/drawing/2014/main" id="{5774EC4D-AC8E-6BA6-196E-0A1DA36890EF}"/>
              </a:ext>
            </a:extLst>
          </p:cNvPr>
          <p:cNvSpPr txBox="1"/>
          <p:nvPr/>
        </p:nvSpPr>
        <p:spPr>
          <a:xfrm>
            <a:off x="10153816" y="6231265"/>
            <a:ext cx="1645920" cy="523220"/>
          </a:xfrm>
          <a:prstGeom prst="rect">
            <a:avLst/>
          </a:prstGeom>
          <a:noFill/>
        </p:spPr>
        <p:txBody>
          <a:bodyPr wrap="square" rtlCol="0">
            <a:spAutoFit/>
          </a:bodyPr>
          <a:lstStyle/>
          <a:p>
            <a:r>
              <a:rPr lang="tr-TR" sz="1000" dirty="0" err="1">
                <a:latin typeface="Times New Roman" panose="02020603050405020304" pitchFamily="18" charset="0"/>
                <a:cs typeface="Times New Roman" panose="02020603050405020304" pitchFamily="18" charset="0"/>
              </a:rPr>
              <a:t>Zamagni</a:t>
            </a:r>
            <a:r>
              <a:rPr lang="tr-TR" sz="1000" dirty="0">
                <a:latin typeface="Times New Roman" panose="02020603050405020304" pitchFamily="18" charset="0"/>
                <a:cs typeface="Times New Roman" panose="02020603050405020304" pitchFamily="18" charset="0"/>
              </a:rPr>
              <a:t> E et al Blood 2018</a:t>
            </a:r>
          </a:p>
          <a:p>
            <a:endParaRPr lang="tr-TR" dirty="0"/>
          </a:p>
        </p:txBody>
      </p:sp>
    </p:spTree>
    <p:extLst>
      <p:ext uri="{BB962C8B-B14F-4D97-AF65-F5344CB8AC3E}">
        <p14:creationId xmlns:p14="http://schemas.microsoft.com/office/powerpoint/2010/main" val="3601227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76127F-18B5-3FE5-D70F-0B6A171586BD}"/>
              </a:ext>
            </a:extLst>
          </p:cNvPr>
          <p:cNvSpPr>
            <a:spLocks noGrp="1"/>
          </p:cNvSpPr>
          <p:nvPr>
            <p:ph type="title"/>
          </p:nvPr>
        </p:nvSpPr>
        <p:spPr>
          <a:xfrm>
            <a:off x="973372" y="6106602"/>
            <a:ext cx="10515600" cy="733142"/>
          </a:xfrm>
        </p:spPr>
        <p:txBody>
          <a:bodyPr>
            <a:normAutofit/>
          </a:bodyPr>
          <a:lstStyle/>
          <a:p>
            <a:r>
              <a:rPr lang="tr-TR" sz="2000" b="1" dirty="0">
                <a:solidFill>
                  <a:srgbClr val="FF0000"/>
                </a:solidFill>
              </a:rPr>
              <a:t>MRD negatifliği: </a:t>
            </a:r>
            <a:r>
              <a:rPr lang="tr-TR" sz="2000" dirty="0"/>
              <a:t>En az bir yıl boyunca </a:t>
            </a:r>
            <a:r>
              <a:rPr lang="tr-TR" sz="2000" dirty="0">
                <a:solidFill>
                  <a:srgbClr val="FF0000"/>
                </a:solidFill>
              </a:rPr>
              <a:t>Kİ ve PET/BT </a:t>
            </a:r>
            <a:r>
              <a:rPr lang="tr-TR" sz="2000" dirty="0"/>
              <a:t>görüntülemenin negatif olması olarak ifade edilir</a:t>
            </a:r>
          </a:p>
        </p:txBody>
      </p:sp>
      <p:graphicFrame>
        <p:nvGraphicFramePr>
          <p:cNvPr id="6" name="İçerik Yer Tutucusu 5">
            <a:extLst>
              <a:ext uri="{FF2B5EF4-FFF2-40B4-BE49-F238E27FC236}">
                <a16:creationId xmlns:a16="http://schemas.microsoft.com/office/drawing/2014/main" id="{82D636BF-E29E-A905-BC90-21E84CDE6E86}"/>
              </a:ext>
            </a:extLst>
          </p:cNvPr>
          <p:cNvGraphicFramePr>
            <a:graphicFrameLocks noGrp="1"/>
          </p:cNvGraphicFramePr>
          <p:nvPr>
            <p:ph idx="1"/>
            <p:extLst>
              <p:ext uri="{D42A27DB-BD31-4B8C-83A1-F6EECF244321}">
                <p14:modId xmlns:p14="http://schemas.microsoft.com/office/powerpoint/2010/main" val="2980629431"/>
              </p:ext>
            </p:extLst>
          </p:nvPr>
        </p:nvGraphicFramePr>
        <p:xfrm>
          <a:off x="1240403" y="1825625"/>
          <a:ext cx="8873656" cy="4351339"/>
        </p:xfrm>
        <a:graphic>
          <a:graphicData uri="http://schemas.openxmlformats.org/drawingml/2006/table">
            <a:tbl>
              <a:tblPr/>
              <a:tblGrid>
                <a:gridCol w="4436828">
                  <a:extLst>
                    <a:ext uri="{9D8B030D-6E8A-4147-A177-3AD203B41FA5}">
                      <a16:colId xmlns:a16="http://schemas.microsoft.com/office/drawing/2014/main" val="2441096715"/>
                    </a:ext>
                  </a:extLst>
                </a:gridCol>
                <a:gridCol w="4436828">
                  <a:extLst>
                    <a:ext uri="{9D8B030D-6E8A-4147-A177-3AD203B41FA5}">
                      <a16:colId xmlns:a16="http://schemas.microsoft.com/office/drawing/2014/main" val="1523923287"/>
                    </a:ext>
                  </a:extLst>
                </a:gridCol>
              </a:tblGrid>
              <a:tr h="226044">
                <a:tc>
                  <a:txBody>
                    <a:bodyPr/>
                    <a:lstStyle/>
                    <a:p>
                      <a:r>
                        <a:rPr lang="tr-TR" sz="1100" b="1"/>
                        <a:t>MRD Yanıt Tipi</a:t>
                      </a:r>
                      <a:endParaRPr lang="tr-TR" sz="1100"/>
                    </a:p>
                  </a:txBody>
                  <a:tcPr marL="56511" marR="56511" marT="28255" marB="28255" anchor="ctr">
                    <a:lnL>
                      <a:noFill/>
                    </a:lnL>
                    <a:lnR>
                      <a:noFill/>
                    </a:lnR>
                    <a:lnT>
                      <a:noFill/>
                    </a:lnT>
                    <a:lnB>
                      <a:noFill/>
                    </a:lnB>
                    <a:noFill/>
                  </a:tcPr>
                </a:tc>
                <a:tc>
                  <a:txBody>
                    <a:bodyPr/>
                    <a:lstStyle/>
                    <a:p>
                      <a:r>
                        <a:rPr lang="tr-TR" sz="1100" b="1"/>
                        <a:t>Tanım / Kriterler</a:t>
                      </a:r>
                      <a:endParaRPr lang="tr-TR" sz="1100"/>
                    </a:p>
                  </a:txBody>
                  <a:tcPr marL="56511" marR="56511" marT="28255" marB="28255" anchor="ctr">
                    <a:lnL>
                      <a:noFill/>
                    </a:lnL>
                    <a:lnR>
                      <a:noFill/>
                    </a:lnR>
                    <a:lnT>
                      <a:noFill/>
                    </a:lnT>
                    <a:lnB>
                      <a:noFill/>
                    </a:lnB>
                    <a:noFill/>
                  </a:tcPr>
                </a:tc>
                <a:extLst>
                  <a:ext uri="{0D108BD9-81ED-4DB2-BD59-A6C34878D82A}">
                    <a16:rowId xmlns:a16="http://schemas.microsoft.com/office/drawing/2014/main" val="2729616289"/>
                  </a:ext>
                </a:extLst>
              </a:tr>
              <a:tr h="1073707">
                <a:tc>
                  <a:txBody>
                    <a:bodyPr/>
                    <a:lstStyle/>
                    <a:p>
                      <a:r>
                        <a:rPr lang="tr-TR" sz="1100" b="1"/>
                        <a:t>Sürdürülebilir MRD-negatif</a:t>
                      </a:r>
                      <a:endParaRPr lang="tr-TR" sz="1100"/>
                    </a:p>
                  </a:txBody>
                  <a:tcPr marL="56511" marR="56511" marT="28255" marB="28255" anchor="ctr">
                    <a:lnL>
                      <a:noFill/>
                    </a:lnL>
                    <a:lnR>
                      <a:noFill/>
                    </a:lnR>
                    <a:lnT>
                      <a:noFill/>
                    </a:lnT>
                    <a:lnB>
                      <a:noFill/>
                    </a:lnB>
                    <a:noFill/>
                  </a:tcPr>
                </a:tc>
                <a:tc>
                  <a:txBody>
                    <a:bodyPr/>
                    <a:lstStyle/>
                    <a:p>
                      <a:r>
                        <a:rPr lang="tr-TR" sz="1100" dirty="0"/>
                        <a:t>Kemik iliğinde MRD negatifliği (NGF veya NGS ya da her ikisiyle) ve aşağıda tanımlandığı şekilde görüntüleme ile birlikte, en az 1 yıl arayla doğrulanmış olmalıdır. Sonraki değerlendirmeler negatifliğin süresini belirtmek için kullanılabilir (örneğin, 5 yıl MRD-negatif vb.)</a:t>
                      </a:r>
                    </a:p>
                  </a:txBody>
                  <a:tcPr marL="56511" marR="56511" marT="28255" marB="28255" anchor="ctr">
                    <a:lnL>
                      <a:noFill/>
                    </a:lnL>
                    <a:lnR>
                      <a:noFill/>
                    </a:lnR>
                    <a:lnT>
                      <a:noFill/>
                    </a:lnT>
                    <a:lnB>
                      <a:noFill/>
                    </a:lnB>
                    <a:noFill/>
                  </a:tcPr>
                </a:tc>
                <a:extLst>
                  <a:ext uri="{0D108BD9-81ED-4DB2-BD59-A6C34878D82A}">
                    <a16:rowId xmlns:a16="http://schemas.microsoft.com/office/drawing/2014/main" val="4028179477"/>
                  </a:ext>
                </a:extLst>
              </a:tr>
              <a:tr h="904174">
                <a:tc>
                  <a:txBody>
                    <a:bodyPr/>
                    <a:lstStyle/>
                    <a:p>
                      <a:r>
                        <a:rPr lang="tr-TR" sz="1100" b="1"/>
                        <a:t>Flow MRD-negatif</a:t>
                      </a:r>
                      <a:endParaRPr lang="tr-TR" sz="1100"/>
                    </a:p>
                  </a:txBody>
                  <a:tcPr marL="56511" marR="56511" marT="28255" marB="28255" anchor="ctr">
                    <a:lnL>
                      <a:noFill/>
                    </a:lnL>
                    <a:lnR>
                      <a:noFill/>
                    </a:lnR>
                    <a:lnT>
                      <a:noFill/>
                    </a:lnT>
                    <a:lnB>
                      <a:noFill/>
                    </a:lnB>
                    <a:noFill/>
                  </a:tcPr>
                </a:tc>
                <a:tc>
                  <a:txBody>
                    <a:bodyPr/>
                    <a:lstStyle/>
                    <a:p>
                      <a:r>
                        <a:rPr lang="tr-TR" sz="1100"/>
                        <a:t>EuroFlow standardizasyonuna göre multipl miyelomda MRD tespiti amacıyla kemik iliği aspiratlarında NGF ile fenotipik olarak sapkın klonal plazma hücrelerinin saptanmaması; duyarlılık en az 1/100.000 çekirdekli hücre (1 in 10⁵) olmalıdır</a:t>
                      </a:r>
                    </a:p>
                  </a:txBody>
                  <a:tcPr marL="56511" marR="56511" marT="28255" marB="28255" anchor="ctr">
                    <a:lnL>
                      <a:noFill/>
                    </a:lnL>
                    <a:lnR>
                      <a:noFill/>
                    </a:lnR>
                    <a:lnT>
                      <a:noFill/>
                    </a:lnT>
                    <a:lnB>
                      <a:noFill/>
                    </a:lnB>
                    <a:noFill/>
                  </a:tcPr>
                </a:tc>
                <a:extLst>
                  <a:ext uri="{0D108BD9-81ED-4DB2-BD59-A6C34878D82A}">
                    <a16:rowId xmlns:a16="http://schemas.microsoft.com/office/drawing/2014/main" val="2625621754"/>
                  </a:ext>
                </a:extLst>
              </a:tr>
              <a:tr h="1073707">
                <a:tc>
                  <a:txBody>
                    <a:bodyPr/>
                    <a:lstStyle/>
                    <a:p>
                      <a:r>
                        <a:rPr lang="tr-TR" sz="1100" b="1"/>
                        <a:t>Sekanslama MRD-negatif</a:t>
                      </a:r>
                      <a:endParaRPr lang="tr-TR" sz="1100"/>
                    </a:p>
                  </a:txBody>
                  <a:tcPr marL="56511" marR="56511" marT="28255" marB="28255" anchor="ctr">
                    <a:lnL>
                      <a:noFill/>
                    </a:lnL>
                    <a:lnR>
                      <a:noFill/>
                    </a:lnR>
                    <a:lnT>
                      <a:noFill/>
                    </a:lnT>
                    <a:lnB>
                      <a:noFill/>
                    </a:lnB>
                    <a:noFill/>
                  </a:tcPr>
                </a:tc>
                <a:tc>
                  <a:txBody>
                    <a:bodyPr/>
                    <a:lstStyle/>
                    <a:p>
                      <a:r>
                        <a:rPr lang="tr-TR" sz="1100"/>
                        <a:t>Kemik iliği aspiratında NGS ile klonal plazma hücresi saptanmaması; bu durum, LymphoSIGHT platformu (veya eşdeğer onaylı yöntem) ile yapılan DNA dizilemesinde iki özdeş dizilim okunmasının olmaması şeklinde tanımlanır; duyarlılık en az 1/100.000 çekirdekli hücre düzeyindedir</a:t>
                      </a:r>
                    </a:p>
                  </a:txBody>
                  <a:tcPr marL="56511" marR="56511" marT="28255" marB="28255" anchor="ctr">
                    <a:lnL>
                      <a:noFill/>
                    </a:lnL>
                    <a:lnR>
                      <a:noFill/>
                    </a:lnR>
                    <a:lnT>
                      <a:noFill/>
                    </a:lnT>
                    <a:lnB>
                      <a:noFill/>
                    </a:lnB>
                    <a:noFill/>
                  </a:tcPr>
                </a:tc>
                <a:extLst>
                  <a:ext uri="{0D108BD9-81ED-4DB2-BD59-A6C34878D82A}">
                    <a16:rowId xmlns:a16="http://schemas.microsoft.com/office/drawing/2014/main" val="809677494"/>
                  </a:ext>
                </a:extLst>
              </a:tr>
              <a:tr h="1073707">
                <a:tc>
                  <a:txBody>
                    <a:bodyPr/>
                    <a:lstStyle/>
                    <a:p>
                      <a:r>
                        <a:rPr lang="tr-TR" sz="1100" b="1" dirty="0">
                          <a:solidFill>
                            <a:srgbClr val="FF0000"/>
                          </a:solidFill>
                        </a:rPr>
                        <a:t>Görüntüleme-pozitif MRD-negatif</a:t>
                      </a:r>
                      <a:endParaRPr lang="tr-TR" sz="1100" dirty="0">
                        <a:solidFill>
                          <a:srgbClr val="FF0000"/>
                        </a:solidFill>
                      </a:endParaRPr>
                    </a:p>
                  </a:txBody>
                  <a:tcPr marL="56511" marR="56511" marT="28255" marB="28255" anchor="ctr">
                    <a:lnL>
                      <a:noFill/>
                    </a:lnL>
                    <a:lnR>
                      <a:noFill/>
                    </a:lnR>
                    <a:lnT>
                      <a:noFill/>
                    </a:lnT>
                    <a:lnB>
                      <a:noFill/>
                    </a:lnB>
                    <a:noFill/>
                  </a:tcPr>
                </a:tc>
                <a:tc>
                  <a:txBody>
                    <a:bodyPr/>
                    <a:lstStyle/>
                    <a:p>
                      <a:r>
                        <a:rPr lang="tr-TR" sz="1100" dirty="0">
                          <a:solidFill>
                            <a:srgbClr val="FF0000"/>
                          </a:solidFill>
                        </a:rPr>
                        <a:t>NGF veya NGS ile MRD negatifliği yanında, başlangıçta veya önceki PET/BT’de izlenen artmış tutulum alanlarının tümünün ortadan kalkması veya </a:t>
                      </a:r>
                      <a:r>
                        <a:rPr lang="tr-TR" sz="1100" dirty="0" err="1">
                          <a:solidFill>
                            <a:srgbClr val="FF0000"/>
                          </a:solidFill>
                        </a:rPr>
                        <a:t>mediyastinal</a:t>
                      </a:r>
                      <a:r>
                        <a:rPr lang="tr-TR" sz="1100" dirty="0">
                          <a:solidFill>
                            <a:srgbClr val="FF0000"/>
                          </a:solidFill>
                        </a:rPr>
                        <a:t> kan havuzu SUV değerinden daha düşük ya da çevre normal dokudan daha düşük seviyeye gerilemesi gerekir</a:t>
                      </a:r>
                    </a:p>
                  </a:txBody>
                  <a:tcPr marL="56511" marR="56511" marT="28255" marB="28255" anchor="ctr">
                    <a:lnL>
                      <a:noFill/>
                    </a:lnL>
                    <a:lnR>
                      <a:noFill/>
                    </a:lnR>
                    <a:lnT>
                      <a:noFill/>
                    </a:lnT>
                    <a:lnB>
                      <a:noFill/>
                    </a:lnB>
                    <a:noFill/>
                  </a:tcPr>
                </a:tc>
                <a:extLst>
                  <a:ext uri="{0D108BD9-81ED-4DB2-BD59-A6C34878D82A}">
                    <a16:rowId xmlns:a16="http://schemas.microsoft.com/office/drawing/2014/main" val="1519755489"/>
                  </a:ext>
                </a:extLst>
              </a:tr>
            </a:tbl>
          </a:graphicData>
        </a:graphic>
      </p:graphicFrame>
      <p:pic>
        <p:nvPicPr>
          <p:cNvPr id="5" name="Resim 4">
            <a:extLst>
              <a:ext uri="{FF2B5EF4-FFF2-40B4-BE49-F238E27FC236}">
                <a16:creationId xmlns:a16="http://schemas.microsoft.com/office/drawing/2014/main" id="{8EEE6D97-DF85-EE4D-E97C-821726369F24}"/>
              </a:ext>
            </a:extLst>
          </p:cNvPr>
          <p:cNvPicPr>
            <a:picLocks noChangeAspect="1"/>
          </p:cNvPicPr>
          <p:nvPr/>
        </p:nvPicPr>
        <p:blipFill>
          <a:blip r:embed="rId3"/>
          <a:stretch>
            <a:fillRect/>
          </a:stretch>
        </p:blipFill>
        <p:spPr>
          <a:xfrm>
            <a:off x="545533" y="137988"/>
            <a:ext cx="4726182" cy="1626762"/>
          </a:xfrm>
          <a:prstGeom prst="rect">
            <a:avLst/>
          </a:prstGeom>
        </p:spPr>
      </p:pic>
      <p:pic>
        <p:nvPicPr>
          <p:cNvPr id="7" name="Resim 6">
            <a:extLst>
              <a:ext uri="{FF2B5EF4-FFF2-40B4-BE49-F238E27FC236}">
                <a16:creationId xmlns:a16="http://schemas.microsoft.com/office/drawing/2014/main" id="{921CDA5A-BDF4-9062-56FF-8490E127A489}"/>
              </a:ext>
            </a:extLst>
          </p:cNvPr>
          <p:cNvPicPr>
            <a:picLocks noChangeAspect="1"/>
          </p:cNvPicPr>
          <p:nvPr/>
        </p:nvPicPr>
        <p:blipFill>
          <a:blip r:embed="rId4"/>
          <a:stretch>
            <a:fillRect/>
          </a:stretch>
        </p:blipFill>
        <p:spPr>
          <a:xfrm>
            <a:off x="6096000" y="137987"/>
            <a:ext cx="2904877" cy="1285295"/>
          </a:xfrm>
          <a:prstGeom prst="rect">
            <a:avLst/>
          </a:prstGeom>
        </p:spPr>
      </p:pic>
      <p:sp>
        <p:nvSpPr>
          <p:cNvPr id="8" name="Ok: Sağ 7">
            <a:extLst>
              <a:ext uri="{FF2B5EF4-FFF2-40B4-BE49-F238E27FC236}">
                <a16:creationId xmlns:a16="http://schemas.microsoft.com/office/drawing/2014/main" id="{18E4214F-9074-A540-EC8D-F9BD6F05B2E6}"/>
              </a:ext>
            </a:extLst>
          </p:cNvPr>
          <p:cNvSpPr/>
          <p:nvPr/>
        </p:nvSpPr>
        <p:spPr>
          <a:xfrm>
            <a:off x="9120146" y="780634"/>
            <a:ext cx="556591" cy="2365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3434D2B4-F3D8-CDB2-D9CA-488511F5DA7F}"/>
              </a:ext>
            </a:extLst>
          </p:cNvPr>
          <p:cNvSpPr txBox="1"/>
          <p:nvPr/>
        </p:nvSpPr>
        <p:spPr>
          <a:xfrm>
            <a:off x="9796007" y="351204"/>
            <a:ext cx="2395993" cy="1200329"/>
          </a:xfrm>
          <a:prstGeom prst="rect">
            <a:avLst/>
          </a:prstGeom>
          <a:noFill/>
        </p:spPr>
        <p:txBody>
          <a:bodyPr wrap="square" rtlCol="0">
            <a:spAutoFit/>
          </a:bodyPr>
          <a:lstStyle/>
          <a:p>
            <a:r>
              <a:rPr lang="tr-TR" dirty="0"/>
              <a:t>MR a ek olarak FDG PET negatifliği PFS ve OS ile ilişkilidir.</a:t>
            </a:r>
          </a:p>
          <a:p>
            <a:endParaRPr lang="tr-TR" dirty="0"/>
          </a:p>
        </p:txBody>
      </p:sp>
    </p:spTree>
    <p:extLst>
      <p:ext uri="{BB962C8B-B14F-4D97-AF65-F5344CB8AC3E}">
        <p14:creationId xmlns:p14="http://schemas.microsoft.com/office/powerpoint/2010/main" val="2406301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çerik Yer Tutucusu 13">
            <a:extLst>
              <a:ext uri="{FF2B5EF4-FFF2-40B4-BE49-F238E27FC236}">
                <a16:creationId xmlns:a16="http://schemas.microsoft.com/office/drawing/2014/main" id="{C9AB1D57-CB4D-E52A-8AF1-20ABA8D34A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838" y="203558"/>
            <a:ext cx="2282395" cy="1617291"/>
          </a:xfrm>
        </p:spPr>
      </p:pic>
      <p:pic>
        <p:nvPicPr>
          <p:cNvPr id="20" name="Resim 19">
            <a:extLst>
              <a:ext uri="{FF2B5EF4-FFF2-40B4-BE49-F238E27FC236}">
                <a16:creationId xmlns:a16="http://schemas.microsoft.com/office/drawing/2014/main" id="{52333DF2-E9B4-8787-C513-4AEBA385F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595" y="203558"/>
            <a:ext cx="2282395" cy="1617291"/>
          </a:xfrm>
          <a:prstGeom prst="rect">
            <a:avLst/>
          </a:prstGeom>
        </p:spPr>
      </p:pic>
      <p:pic>
        <p:nvPicPr>
          <p:cNvPr id="22" name="Resim 21">
            <a:extLst>
              <a:ext uri="{FF2B5EF4-FFF2-40B4-BE49-F238E27FC236}">
                <a16:creationId xmlns:a16="http://schemas.microsoft.com/office/drawing/2014/main" id="{053FA47B-9FEF-CBE9-91A1-D6BEE2428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352" y="203557"/>
            <a:ext cx="2282395" cy="1617291"/>
          </a:xfrm>
          <a:prstGeom prst="rect">
            <a:avLst/>
          </a:prstGeom>
        </p:spPr>
      </p:pic>
      <p:pic>
        <p:nvPicPr>
          <p:cNvPr id="24" name="Resim 23">
            <a:extLst>
              <a:ext uri="{FF2B5EF4-FFF2-40B4-BE49-F238E27FC236}">
                <a16:creationId xmlns:a16="http://schemas.microsoft.com/office/drawing/2014/main" id="{B600DFE3-40D5-D2F1-09A9-58798285A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109" y="219260"/>
            <a:ext cx="2282395" cy="1617291"/>
          </a:xfrm>
          <a:prstGeom prst="rect">
            <a:avLst/>
          </a:prstGeom>
        </p:spPr>
      </p:pic>
      <p:pic>
        <p:nvPicPr>
          <p:cNvPr id="26" name="Resim 25">
            <a:extLst>
              <a:ext uri="{FF2B5EF4-FFF2-40B4-BE49-F238E27FC236}">
                <a16:creationId xmlns:a16="http://schemas.microsoft.com/office/drawing/2014/main" id="{4C23EA07-24D2-5918-8CE1-24A80449F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37" y="1820848"/>
            <a:ext cx="2282395" cy="1617291"/>
          </a:xfrm>
          <a:prstGeom prst="rect">
            <a:avLst/>
          </a:prstGeom>
        </p:spPr>
      </p:pic>
      <p:pic>
        <p:nvPicPr>
          <p:cNvPr id="28" name="Resim 27">
            <a:extLst>
              <a:ext uri="{FF2B5EF4-FFF2-40B4-BE49-F238E27FC236}">
                <a16:creationId xmlns:a16="http://schemas.microsoft.com/office/drawing/2014/main" id="{80DB7370-EE86-950A-D1E8-244DE172DD55}"/>
              </a:ext>
            </a:extLst>
          </p:cNvPr>
          <p:cNvPicPr>
            <a:picLocks noChangeAspect="1"/>
          </p:cNvPicPr>
          <p:nvPr/>
        </p:nvPicPr>
        <p:blipFill>
          <a:blip r:embed="rId7">
            <a:extLst>
              <a:ext uri="{28A0092B-C50C-407E-A947-70E740481C1C}">
                <a14:useLocalDpi xmlns:a14="http://schemas.microsoft.com/office/drawing/2010/main" val="0"/>
              </a:ext>
            </a:extLst>
          </a:blip>
          <a:srcRect l="29194" r="29161"/>
          <a:stretch>
            <a:fillRect/>
          </a:stretch>
        </p:blipFill>
        <p:spPr>
          <a:xfrm>
            <a:off x="746922" y="3428999"/>
            <a:ext cx="1862223" cy="3419861"/>
          </a:xfrm>
          <a:prstGeom prst="rect">
            <a:avLst/>
          </a:prstGeom>
        </p:spPr>
      </p:pic>
      <p:pic>
        <p:nvPicPr>
          <p:cNvPr id="30" name="Resim 29">
            <a:extLst>
              <a:ext uri="{FF2B5EF4-FFF2-40B4-BE49-F238E27FC236}">
                <a16:creationId xmlns:a16="http://schemas.microsoft.com/office/drawing/2014/main" id="{BF1742D4-05BD-4816-C98E-5A8276F1A3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0595" y="1820848"/>
            <a:ext cx="2282395" cy="1617291"/>
          </a:xfrm>
          <a:prstGeom prst="rect">
            <a:avLst/>
          </a:prstGeom>
        </p:spPr>
      </p:pic>
      <p:pic>
        <p:nvPicPr>
          <p:cNvPr id="32" name="Resim 31">
            <a:extLst>
              <a:ext uri="{FF2B5EF4-FFF2-40B4-BE49-F238E27FC236}">
                <a16:creationId xmlns:a16="http://schemas.microsoft.com/office/drawing/2014/main" id="{7542F739-2EE6-37F9-24DA-AE00755E9CBC}"/>
              </a:ext>
            </a:extLst>
          </p:cNvPr>
          <p:cNvPicPr>
            <a:picLocks noChangeAspect="1"/>
          </p:cNvPicPr>
          <p:nvPr/>
        </p:nvPicPr>
        <p:blipFill>
          <a:blip r:embed="rId9">
            <a:extLst>
              <a:ext uri="{28A0092B-C50C-407E-A947-70E740481C1C}">
                <a14:useLocalDpi xmlns:a14="http://schemas.microsoft.com/office/drawing/2010/main" val="0"/>
              </a:ext>
            </a:extLst>
          </a:blip>
          <a:srcRect l="25637" r="25866"/>
          <a:stretch>
            <a:fillRect/>
          </a:stretch>
        </p:blipFill>
        <p:spPr>
          <a:xfrm>
            <a:off x="3271276" y="3438139"/>
            <a:ext cx="1862223" cy="3419861"/>
          </a:xfrm>
          <a:prstGeom prst="rect">
            <a:avLst/>
          </a:prstGeom>
        </p:spPr>
      </p:pic>
      <p:pic>
        <p:nvPicPr>
          <p:cNvPr id="34" name="Resim 33">
            <a:extLst>
              <a:ext uri="{FF2B5EF4-FFF2-40B4-BE49-F238E27FC236}">
                <a16:creationId xmlns:a16="http://schemas.microsoft.com/office/drawing/2014/main" id="{D4AB8268-C529-7F9C-A8EF-997754A028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351" y="1820848"/>
            <a:ext cx="2282395" cy="1617291"/>
          </a:xfrm>
          <a:prstGeom prst="rect">
            <a:avLst/>
          </a:prstGeom>
        </p:spPr>
      </p:pic>
      <p:pic>
        <p:nvPicPr>
          <p:cNvPr id="36" name="Resim 35">
            <a:extLst>
              <a:ext uri="{FF2B5EF4-FFF2-40B4-BE49-F238E27FC236}">
                <a16:creationId xmlns:a16="http://schemas.microsoft.com/office/drawing/2014/main" id="{E0281218-14B8-756F-2347-E1ACE14016F0}"/>
              </a:ext>
            </a:extLst>
          </p:cNvPr>
          <p:cNvPicPr>
            <a:picLocks noChangeAspect="1"/>
          </p:cNvPicPr>
          <p:nvPr/>
        </p:nvPicPr>
        <p:blipFill>
          <a:blip r:embed="rId11">
            <a:extLst>
              <a:ext uri="{28A0092B-C50C-407E-A947-70E740481C1C}">
                <a14:useLocalDpi xmlns:a14="http://schemas.microsoft.com/office/drawing/2010/main" val="0"/>
              </a:ext>
            </a:extLst>
          </a:blip>
          <a:srcRect l="21025" r="23097"/>
          <a:stretch>
            <a:fillRect/>
          </a:stretch>
        </p:blipFill>
        <p:spPr>
          <a:xfrm>
            <a:off x="5855034" y="3428999"/>
            <a:ext cx="1954485" cy="3419861"/>
          </a:xfrm>
          <a:prstGeom prst="rect">
            <a:avLst/>
          </a:prstGeom>
        </p:spPr>
      </p:pic>
      <p:pic>
        <p:nvPicPr>
          <p:cNvPr id="38" name="Resim 37">
            <a:extLst>
              <a:ext uri="{FF2B5EF4-FFF2-40B4-BE49-F238E27FC236}">
                <a16:creationId xmlns:a16="http://schemas.microsoft.com/office/drawing/2014/main" id="{75CF3492-6B31-AA16-DF8E-87A8DB6E16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8109" y="1836551"/>
            <a:ext cx="2282395" cy="1617291"/>
          </a:xfrm>
          <a:prstGeom prst="rect">
            <a:avLst/>
          </a:prstGeom>
        </p:spPr>
      </p:pic>
      <p:pic>
        <p:nvPicPr>
          <p:cNvPr id="40" name="Resim 39">
            <a:extLst>
              <a:ext uri="{FF2B5EF4-FFF2-40B4-BE49-F238E27FC236}">
                <a16:creationId xmlns:a16="http://schemas.microsoft.com/office/drawing/2014/main" id="{406D79F0-8105-2C8A-69A4-2917E4DFE0B7}"/>
              </a:ext>
            </a:extLst>
          </p:cNvPr>
          <p:cNvPicPr>
            <a:picLocks noChangeAspect="1"/>
          </p:cNvPicPr>
          <p:nvPr/>
        </p:nvPicPr>
        <p:blipFill>
          <a:blip r:embed="rId13">
            <a:extLst>
              <a:ext uri="{28A0092B-C50C-407E-A947-70E740481C1C}">
                <a14:useLocalDpi xmlns:a14="http://schemas.microsoft.com/office/drawing/2010/main" val="0"/>
              </a:ext>
            </a:extLst>
          </a:blip>
          <a:srcRect l="26212" r="27377"/>
          <a:stretch>
            <a:fillRect/>
          </a:stretch>
        </p:blipFill>
        <p:spPr>
          <a:xfrm>
            <a:off x="8563337" y="3453841"/>
            <a:ext cx="1862224" cy="3395019"/>
          </a:xfrm>
          <a:prstGeom prst="rect">
            <a:avLst/>
          </a:prstGeom>
        </p:spPr>
      </p:pic>
      <p:sp>
        <p:nvSpPr>
          <p:cNvPr id="3" name="Metin kutusu 2">
            <a:extLst>
              <a:ext uri="{FF2B5EF4-FFF2-40B4-BE49-F238E27FC236}">
                <a16:creationId xmlns:a16="http://schemas.microsoft.com/office/drawing/2014/main" id="{19D22887-4CEA-1950-00C7-FF2C33415E09}"/>
              </a:ext>
            </a:extLst>
          </p:cNvPr>
          <p:cNvSpPr txBox="1"/>
          <p:nvPr/>
        </p:nvSpPr>
        <p:spPr>
          <a:xfrm>
            <a:off x="10688541" y="1731598"/>
            <a:ext cx="1309977" cy="369332"/>
          </a:xfrm>
          <a:prstGeom prst="rect">
            <a:avLst/>
          </a:prstGeom>
          <a:noFill/>
        </p:spPr>
        <p:txBody>
          <a:bodyPr wrap="square">
            <a:spAutoFit/>
          </a:bodyPr>
          <a:lstStyle/>
          <a:p>
            <a:r>
              <a:rPr lang="tr-TR" sz="1800" dirty="0"/>
              <a:t>MRD NÜKS</a:t>
            </a:r>
            <a:endParaRPr lang="tr-TR" dirty="0"/>
          </a:p>
        </p:txBody>
      </p:sp>
    </p:spTree>
    <p:extLst>
      <p:ext uri="{BB962C8B-B14F-4D97-AF65-F5344CB8AC3E}">
        <p14:creationId xmlns:p14="http://schemas.microsoft.com/office/powerpoint/2010/main" val="1748934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F1E1E6-6D68-68F5-A7AB-201362832D3E}"/>
              </a:ext>
            </a:extLst>
          </p:cNvPr>
          <p:cNvSpPr>
            <a:spLocks noGrp="1"/>
          </p:cNvSpPr>
          <p:nvPr>
            <p:ph type="title"/>
          </p:nvPr>
        </p:nvSpPr>
        <p:spPr>
          <a:xfrm>
            <a:off x="838200" y="365126"/>
            <a:ext cx="9498496" cy="930938"/>
          </a:xfrm>
        </p:spPr>
        <p:txBody>
          <a:bodyPr>
            <a:normAutofit/>
          </a:bodyPr>
          <a:lstStyle/>
          <a:p>
            <a:r>
              <a:rPr lang="tr-TR" sz="2000" dirty="0"/>
              <a:t>MRD NÜKS</a:t>
            </a:r>
          </a:p>
        </p:txBody>
      </p:sp>
      <p:pic>
        <p:nvPicPr>
          <p:cNvPr id="13" name="İçerik Yer Tutucusu 12">
            <a:extLst>
              <a:ext uri="{FF2B5EF4-FFF2-40B4-BE49-F238E27FC236}">
                <a16:creationId xmlns:a16="http://schemas.microsoft.com/office/drawing/2014/main" id="{21CD7E96-6C06-4AB1-C643-F730DE915D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8558" r="34031"/>
          <a:stretch>
            <a:fillRect/>
          </a:stretch>
        </p:blipFill>
        <p:spPr>
          <a:xfrm>
            <a:off x="2503740" y="1411873"/>
            <a:ext cx="1683249" cy="4351338"/>
          </a:xfrm>
        </p:spPr>
      </p:pic>
      <p:pic>
        <p:nvPicPr>
          <p:cNvPr id="15" name="Resim 14">
            <a:extLst>
              <a:ext uri="{FF2B5EF4-FFF2-40B4-BE49-F238E27FC236}">
                <a16:creationId xmlns:a16="http://schemas.microsoft.com/office/drawing/2014/main" id="{F0BEA669-8651-7159-5364-D5E6CB85BBF7}"/>
              </a:ext>
            </a:extLst>
          </p:cNvPr>
          <p:cNvPicPr>
            <a:picLocks noChangeAspect="1"/>
          </p:cNvPicPr>
          <p:nvPr/>
        </p:nvPicPr>
        <p:blipFill>
          <a:blip r:embed="rId3">
            <a:extLst>
              <a:ext uri="{28A0092B-C50C-407E-A947-70E740481C1C}">
                <a14:useLocalDpi xmlns:a14="http://schemas.microsoft.com/office/drawing/2010/main" val="0"/>
              </a:ext>
            </a:extLst>
          </a:blip>
          <a:srcRect l="36295" r="36294"/>
          <a:stretch>
            <a:fillRect/>
          </a:stretch>
        </p:blipFill>
        <p:spPr>
          <a:xfrm>
            <a:off x="4186989" y="1411873"/>
            <a:ext cx="1683249" cy="4351338"/>
          </a:xfrm>
          <a:prstGeom prst="rect">
            <a:avLst/>
          </a:prstGeom>
        </p:spPr>
      </p:pic>
      <p:pic>
        <p:nvPicPr>
          <p:cNvPr id="17" name="Resim 16">
            <a:extLst>
              <a:ext uri="{FF2B5EF4-FFF2-40B4-BE49-F238E27FC236}">
                <a16:creationId xmlns:a16="http://schemas.microsoft.com/office/drawing/2014/main" id="{DE995B66-3FF8-5648-05E2-81966071C54C}"/>
              </a:ext>
            </a:extLst>
          </p:cNvPr>
          <p:cNvPicPr>
            <a:picLocks noChangeAspect="1"/>
          </p:cNvPicPr>
          <p:nvPr/>
        </p:nvPicPr>
        <p:blipFill>
          <a:blip r:embed="rId4">
            <a:extLst>
              <a:ext uri="{28A0092B-C50C-407E-A947-70E740481C1C}">
                <a14:useLocalDpi xmlns:a14="http://schemas.microsoft.com/office/drawing/2010/main" val="0"/>
              </a:ext>
            </a:extLst>
          </a:blip>
          <a:srcRect l="40232" r="32357"/>
          <a:stretch>
            <a:fillRect/>
          </a:stretch>
        </p:blipFill>
        <p:spPr>
          <a:xfrm>
            <a:off x="5870238" y="1411873"/>
            <a:ext cx="1683249" cy="4351338"/>
          </a:xfrm>
          <a:prstGeom prst="rect">
            <a:avLst/>
          </a:prstGeom>
        </p:spPr>
      </p:pic>
      <p:pic>
        <p:nvPicPr>
          <p:cNvPr id="20" name="Resim 19">
            <a:extLst>
              <a:ext uri="{FF2B5EF4-FFF2-40B4-BE49-F238E27FC236}">
                <a16:creationId xmlns:a16="http://schemas.microsoft.com/office/drawing/2014/main" id="{B7C5FBF8-64ED-F3CA-D232-86ECC7C6378A}"/>
              </a:ext>
            </a:extLst>
          </p:cNvPr>
          <p:cNvPicPr>
            <a:picLocks noChangeAspect="1"/>
          </p:cNvPicPr>
          <p:nvPr/>
        </p:nvPicPr>
        <p:blipFill>
          <a:blip r:embed="rId5">
            <a:extLst>
              <a:ext uri="{28A0092B-C50C-407E-A947-70E740481C1C}">
                <a14:useLocalDpi xmlns:a14="http://schemas.microsoft.com/office/drawing/2010/main" val="0"/>
              </a:ext>
            </a:extLst>
          </a:blip>
          <a:srcRect l="37844" r="34745"/>
          <a:stretch>
            <a:fillRect/>
          </a:stretch>
        </p:blipFill>
        <p:spPr>
          <a:xfrm>
            <a:off x="7553487" y="1411873"/>
            <a:ext cx="1683250" cy="4351338"/>
          </a:xfrm>
          <a:prstGeom prst="rect">
            <a:avLst/>
          </a:prstGeom>
        </p:spPr>
      </p:pic>
    </p:spTree>
    <p:extLst>
      <p:ext uri="{BB962C8B-B14F-4D97-AF65-F5344CB8AC3E}">
        <p14:creationId xmlns:p14="http://schemas.microsoft.com/office/powerpoint/2010/main" val="951255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9B83FB-7028-BA02-5AF6-C0101B7CCF99}"/>
              </a:ext>
            </a:extLst>
          </p:cNvPr>
          <p:cNvSpPr>
            <a:spLocks noGrp="1"/>
          </p:cNvSpPr>
          <p:nvPr>
            <p:ph type="title"/>
          </p:nvPr>
        </p:nvSpPr>
        <p:spPr>
          <a:xfrm>
            <a:off x="457720" y="2027295"/>
            <a:ext cx="5104074" cy="1837040"/>
          </a:xfrm>
        </p:spPr>
        <p:txBody>
          <a:bodyPr>
            <a:normAutofit/>
          </a:bodyPr>
          <a:lstStyle/>
          <a:p>
            <a:r>
              <a:rPr lang="sv-SE" sz="2000" dirty="0"/>
              <a:t>Daratumumab'a verilen </a:t>
            </a:r>
            <a:r>
              <a:rPr lang="tr-TR" sz="2000" dirty="0" err="1"/>
              <a:t>mikst</a:t>
            </a:r>
            <a:r>
              <a:rPr lang="sv-SE" sz="2000" dirty="0"/>
              <a:t> yanıta örnek</a:t>
            </a:r>
            <a:endParaRPr lang="tr-TR" sz="2000" dirty="0"/>
          </a:p>
        </p:txBody>
      </p:sp>
      <p:pic>
        <p:nvPicPr>
          <p:cNvPr id="7" name="İçerik Yer Tutucusu 6">
            <a:extLst>
              <a:ext uri="{FF2B5EF4-FFF2-40B4-BE49-F238E27FC236}">
                <a16:creationId xmlns:a16="http://schemas.microsoft.com/office/drawing/2014/main" id="{ED28730E-1B64-1F37-01E3-C6D6EE5AEB3F}"/>
              </a:ext>
            </a:extLst>
          </p:cNvPr>
          <p:cNvPicPr>
            <a:picLocks noGrp="1" noChangeAspect="1"/>
          </p:cNvPicPr>
          <p:nvPr>
            <p:ph idx="1"/>
          </p:nvPr>
        </p:nvPicPr>
        <p:blipFill>
          <a:blip r:embed="rId2"/>
          <a:stretch>
            <a:fillRect/>
          </a:stretch>
        </p:blipFill>
        <p:spPr>
          <a:xfrm>
            <a:off x="6877448" y="207646"/>
            <a:ext cx="3920423" cy="6630628"/>
          </a:xfrm>
        </p:spPr>
      </p:pic>
      <p:pic>
        <p:nvPicPr>
          <p:cNvPr id="5" name="Resim 4">
            <a:extLst>
              <a:ext uri="{FF2B5EF4-FFF2-40B4-BE49-F238E27FC236}">
                <a16:creationId xmlns:a16="http://schemas.microsoft.com/office/drawing/2014/main" id="{63A9E995-7238-930E-31CD-AA2BF8FDF4FD}"/>
              </a:ext>
            </a:extLst>
          </p:cNvPr>
          <p:cNvPicPr>
            <a:picLocks noChangeAspect="1"/>
          </p:cNvPicPr>
          <p:nvPr/>
        </p:nvPicPr>
        <p:blipFill>
          <a:blip r:embed="rId3"/>
          <a:stretch>
            <a:fillRect/>
          </a:stretch>
        </p:blipFill>
        <p:spPr>
          <a:xfrm>
            <a:off x="838201" y="207645"/>
            <a:ext cx="4106454" cy="1668863"/>
          </a:xfrm>
          <a:prstGeom prst="rect">
            <a:avLst/>
          </a:prstGeom>
        </p:spPr>
      </p:pic>
      <p:sp>
        <p:nvSpPr>
          <p:cNvPr id="10" name="Ok: Sağ 9">
            <a:extLst>
              <a:ext uri="{FF2B5EF4-FFF2-40B4-BE49-F238E27FC236}">
                <a16:creationId xmlns:a16="http://schemas.microsoft.com/office/drawing/2014/main" id="{4BF961DC-17B4-711B-C58C-5C065D6CA261}"/>
              </a:ext>
            </a:extLst>
          </p:cNvPr>
          <p:cNvSpPr/>
          <p:nvPr/>
        </p:nvSpPr>
        <p:spPr>
          <a:xfrm>
            <a:off x="5131960" y="2683422"/>
            <a:ext cx="1745488" cy="5247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56904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30E5CDD8-DF4F-D47D-EF62-8823AAF5883F}"/>
              </a:ext>
            </a:extLst>
          </p:cNvPr>
          <p:cNvPicPr>
            <a:picLocks noGrp="1" noChangeAspect="1"/>
          </p:cNvPicPr>
          <p:nvPr>
            <p:ph idx="1"/>
          </p:nvPr>
        </p:nvPicPr>
        <p:blipFill>
          <a:blip r:embed="rId2"/>
          <a:stretch>
            <a:fillRect/>
          </a:stretch>
        </p:blipFill>
        <p:spPr>
          <a:xfrm>
            <a:off x="1833013" y="587009"/>
            <a:ext cx="8525973" cy="5683982"/>
          </a:xfrm>
        </p:spPr>
      </p:pic>
    </p:spTree>
    <p:extLst>
      <p:ext uri="{BB962C8B-B14F-4D97-AF65-F5344CB8AC3E}">
        <p14:creationId xmlns:p14="http://schemas.microsoft.com/office/powerpoint/2010/main" val="431050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9F6295-45E6-2303-B201-44AC8460D93D}"/>
              </a:ext>
            </a:extLst>
          </p:cNvPr>
          <p:cNvSpPr>
            <a:spLocks noGrp="1"/>
          </p:cNvSpPr>
          <p:nvPr>
            <p:ph type="title"/>
          </p:nvPr>
        </p:nvSpPr>
        <p:spPr>
          <a:xfrm>
            <a:off x="8325852" y="365125"/>
            <a:ext cx="3791936" cy="5789185"/>
          </a:xfrm>
        </p:spPr>
        <p:txBody>
          <a:bodyPr/>
          <a:lstStyle/>
          <a:p>
            <a:r>
              <a:rPr lang="tr-TR" dirty="0"/>
              <a:t>Düşük </a:t>
            </a:r>
            <a:r>
              <a:rPr lang="tr-TR" dirty="0" err="1"/>
              <a:t>hekzokinaz</a:t>
            </a:r>
            <a:r>
              <a:rPr lang="tr-TR" dirty="0"/>
              <a:t> 2 aktivitesi</a:t>
            </a:r>
          </a:p>
        </p:txBody>
      </p:sp>
      <p:pic>
        <p:nvPicPr>
          <p:cNvPr id="5" name="İçerik Yer Tutucusu 4">
            <a:extLst>
              <a:ext uri="{FF2B5EF4-FFF2-40B4-BE49-F238E27FC236}">
                <a16:creationId xmlns:a16="http://schemas.microsoft.com/office/drawing/2014/main" id="{768B8067-DC32-9AE9-AF53-9780FE0D41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2599" t="6156" r="31567" b="6469"/>
          <a:stretch>
            <a:fillRect/>
          </a:stretch>
        </p:blipFill>
        <p:spPr>
          <a:xfrm>
            <a:off x="-1" y="0"/>
            <a:ext cx="3714749" cy="6641432"/>
          </a:xfrm>
        </p:spPr>
      </p:pic>
      <p:pic>
        <p:nvPicPr>
          <p:cNvPr id="7" name="Resim 6">
            <a:extLst>
              <a:ext uri="{FF2B5EF4-FFF2-40B4-BE49-F238E27FC236}">
                <a16:creationId xmlns:a16="http://schemas.microsoft.com/office/drawing/2014/main" id="{A026AA86-19F3-AC30-4F3F-EE8F85E57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47" y="0"/>
            <a:ext cx="4150895" cy="3320716"/>
          </a:xfrm>
          <a:prstGeom prst="rect">
            <a:avLst/>
          </a:prstGeom>
        </p:spPr>
      </p:pic>
      <p:pic>
        <p:nvPicPr>
          <p:cNvPr id="9" name="Resim 8">
            <a:extLst>
              <a:ext uri="{FF2B5EF4-FFF2-40B4-BE49-F238E27FC236}">
                <a16:creationId xmlns:a16="http://schemas.microsoft.com/office/drawing/2014/main" id="{79774308-DD62-0758-EA38-DB60EE3EC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45" y="3320716"/>
            <a:ext cx="4150895" cy="3320716"/>
          </a:xfrm>
          <a:prstGeom prst="rect">
            <a:avLst/>
          </a:prstGeom>
        </p:spPr>
      </p:pic>
    </p:spTree>
    <p:extLst>
      <p:ext uri="{BB962C8B-B14F-4D97-AF65-F5344CB8AC3E}">
        <p14:creationId xmlns:p14="http://schemas.microsoft.com/office/powerpoint/2010/main" val="258005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ABFF2C-81AB-4319-F177-6C93E56BC2BC}"/>
              </a:ext>
            </a:extLst>
          </p:cNvPr>
          <p:cNvSpPr>
            <a:spLocks noGrp="1"/>
          </p:cNvSpPr>
          <p:nvPr>
            <p:ph type="title"/>
          </p:nvPr>
        </p:nvSpPr>
        <p:spPr>
          <a:xfrm>
            <a:off x="273657" y="1343770"/>
            <a:ext cx="5634162" cy="4643562"/>
          </a:xfrm>
        </p:spPr>
        <p:txBody>
          <a:bodyPr>
            <a:normAutofit/>
          </a:bodyPr>
          <a:lstStyle/>
          <a:p>
            <a:r>
              <a:rPr lang="tr-TR" sz="2000" dirty="0"/>
              <a:t>Çene nekrozu (osteonekroz)</a:t>
            </a: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br>
              <a:rPr lang="tr-TR" sz="2000" dirty="0"/>
            </a:br>
            <a:r>
              <a:rPr lang="tr-TR" sz="2000" dirty="0"/>
              <a:t>bifosfonat- </a:t>
            </a:r>
            <a:r>
              <a:rPr lang="tr-TR" sz="2000" dirty="0" err="1"/>
              <a:t>denosumab</a:t>
            </a:r>
            <a:r>
              <a:rPr lang="tr-TR" sz="2000" dirty="0"/>
              <a:t> sonrası %3-4</a:t>
            </a:r>
          </a:p>
        </p:txBody>
      </p:sp>
      <p:pic>
        <p:nvPicPr>
          <p:cNvPr id="1026" name="Picture 2" descr="Osteoradionecrosis seen as fragmentation and erosion of the left mandible on axial imaging (A, B, arrows) demonstrated elevated 18F-FDG activity.">
            <a:extLst>
              <a:ext uri="{FF2B5EF4-FFF2-40B4-BE49-F238E27FC236}">
                <a16:creationId xmlns:a16="http://schemas.microsoft.com/office/drawing/2014/main" id="{7E4116D8-0EEE-6BFE-B960-2B419A16F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285" y="442098"/>
            <a:ext cx="7515225" cy="4543425"/>
          </a:xfrm>
          <a:prstGeom prst="rect">
            <a:avLst/>
          </a:prstGeom>
          <a:noFill/>
          <a:extLst>
            <a:ext uri="{909E8E84-426E-40DD-AFC4-6F175D3DCCD1}">
              <a14:hiddenFill xmlns:a14="http://schemas.microsoft.com/office/drawing/2010/main">
                <a:solidFill>
                  <a:srgbClr val="FFFFFF"/>
                </a:solidFill>
              </a14:hiddenFill>
            </a:ext>
          </a:extLst>
        </p:spPr>
      </p:pic>
      <p:sp>
        <p:nvSpPr>
          <p:cNvPr id="7" name="İçerik Yer Tutucusu 6">
            <a:extLst>
              <a:ext uri="{FF2B5EF4-FFF2-40B4-BE49-F238E27FC236}">
                <a16:creationId xmlns:a16="http://schemas.microsoft.com/office/drawing/2014/main" id="{1CA0F217-659A-DAE4-2ACB-6E9CEBCDAC3C}"/>
              </a:ext>
            </a:extLst>
          </p:cNvPr>
          <p:cNvSpPr>
            <a:spLocks noGrp="1"/>
          </p:cNvSpPr>
          <p:nvPr>
            <p:ph idx="1"/>
          </p:nvPr>
        </p:nvSpPr>
        <p:spPr>
          <a:xfrm>
            <a:off x="7585545" y="5780599"/>
            <a:ext cx="4332798" cy="262392"/>
          </a:xfrm>
        </p:spPr>
        <p:txBody>
          <a:bodyPr>
            <a:normAutofit/>
          </a:bodyPr>
          <a:lstStyle/>
          <a:p>
            <a:pPr marL="0" indent="0">
              <a:buNone/>
            </a:pPr>
            <a:r>
              <a:rPr lang="tr-TR" sz="1000" dirty="0" err="1"/>
              <a:t>Guzmán</a:t>
            </a:r>
            <a:r>
              <a:rPr lang="tr-TR" sz="1000" dirty="0"/>
              <a:t> </a:t>
            </a:r>
            <a:r>
              <a:rPr lang="tr-TR" sz="1000" dirty="0" err="1"/>
              <a:t>Pérez-Carrillo</a:t>
            </a:r>
            <a:r>
              <a:rPr lang="tr-TR" sz="1000" dirty="0"/>
              <a:t> GJ, </a:t>
            </a:r>
            <a:r>
              <a:rPr lang="tr-TR" sz="1000" dirty="0" err="1"/>
              <a:t>Ivanidze</a:t>
            </a:r>
            <a:r>
              <a:rPr lang="tr-TR" sz="1000" dirty="0"/>
              <a:t> J. </a:t>
            </a:r>
            <a:r>
              <a:rPr lang="tr-TR" sz="1000" dirty="0" err="1"/>
              <a:t>Neuroimaging</a:t>
            </a:r>
            <a:r>
              <a:rPr lang="tr-TR" sz="1000" dirty="0"/>
              <a:t> </a:t>
            </a:r>
            <a:r>
              <a:rPr lang="tr-TR" sz="1000" dirty="0" err="1"/>
              <a:t>Clin</a:t>
            </a:r>
            <a:r>
              <a:rPr lang="tr-TR" sz="1000" dirty="0"/>
              <a:t> N </a:t>
            </a:r>
            <a:r>
              <a:rPr lang="tr-TR" sz="1000" dirty="0" err="1"/>
              <a:t>Am</a:t>
            </a:r>
            <a:r>
              <a:rPr lang="tr-TR" sz="1000" dirty="0"/>
              <a:t>. 2022</a:t>
            </a:r>
          </a:p>
        </p:txBody>
      </p:sp>
    </p:spTree>
    <p:extLst>
      <p:ext uri="{BB962C8B-B14F-4D97-AF65-F5344CB8AC3E}">
        <p14:creationId xmlns:p14="http://schemas.microsoft.com/office/powerpoint/2010/main" val="1067452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465C10-7A76-A1F9-5618-C959D7FEC6DC}"/>
              </a:ext>
            </a:extLst>
          </p:cNvPr>
          <p:cNvSpPr>
            <a:spLocks noGrp="1"/>
          </p:cNvSpPr>
          <p:nvPr>
            <p:ph type="title"/>
          </p:nvPr>
        </p:nvSpPr>
        <p:spPr/>
        <p:txBody>
          <a:bodyPr>
            <a:normAutofit/>
          </a:bodyPr>
          <a:lstStyle/>
          <a:p>
            <a:r>
              <a:rPr lang="tr-TR" sz="3600" b="1" dirty="0"/>
              <a:t>C11 Metiyonin</a:t>
            </a:r>
          </a:p>
        </p:txBody>
      </p:sp>
      <p:sp>
        <p:nvSpPr>
          <p:cNvPr id="3" name="İçerik Yer Tutucusu 2">
            <a:extLst>
              <a:ext uri="{FF2B5EF4-FFF2-40B4-BE49-F238E27FC236}">
                <a16:creationId xmlns:a16="http://schemas.microsoft.com/office/drawing/2014/main" id="{AFAEB1F6-8FF7-25F1-5055-77A050E50961}"/>
              </a:ext>
            </a:extLst>
          </p:cNvPr>
          <p:cNvSpPr>
            <a:spLocks noGrp="1"/>
          </p:cNvSpPr>
          <p:nvPr>
            <p:ph idx="1"/>
          </p:nvPr>
        </p:nvSpPr>
        <p:spPr/>
        <p:txBody>
          <a:bodyPr/>
          <a:lstStyle/>
          <a:p>
            <a:r>
              <a:rPr lang="tr-TR" sz="1800" dirty="0"/>
              <a:t>Karbon 11 işaretli bir aminoasit</a:t>
            </a:r>
          </a:p>
          <a:p>
            <a:r>
              <a:rPr lang="tr-TR" sz="1800" dirty="0"/>
              <a:t>Hücresel metabolizma ve proliferatif aktiviteyi yansıtır</a:t>
            </a:r>
          </a:p>
          <a:p>
            <a:r>
              <a:rPr lang="tr-TR" sz="1800" dirty="0"/>
              <a:t>IG sentezine katılır.</a:t>
            </a:r>
          </a:p>
          <a:p>
            <a:r>
              <a:rPr lang="tr-TR" sz="1800" dirty="0" err="1"/>
              <a:t>Large</a:t>
            </a:r>
            <a:r>
              <a:rPr lang="tr-TR" sz="1800" dirty="0"/>
              <a:t> </a:t>
            </a:r>
            <a:r>
              <a:rPr lang="tr-TR" sz="1800" dirty="0" err="1"/>
              <a:t>aminoacide</a:t>
            </a:r>
            <a:r>
              <a:rPr lang="tr-TR" sz="1800" dirty="0"/>
              <a:t> </a:t>
            </a:r>
            <a:r>
              <a:rPr lang="tr-TR" sz="1800" dirty="0" err="1"/>
              <a:t>transporter</a:t>
            </a:r>
            <a:r>
              <a:rPr lang="tr-TR" sz="1800" dirty="0"/>
              <a:t> 1 metiyonin için transmembran proteini olup proliferasyonda artış ve kötü </a:t>
            </a:r>
            <a:r>
              <a:rPr lang="tr-TR" sz="1800" dirty="0" err="1"/>
              <a:t>prognoz</a:t>
            </a:r>
            <a:r>
              <a:rPr lang="tr-TR" sz="1800" dirty="0"/>
              <a:t> ile ilişkilidir.</a:t>
            </a:r>
          </a:p>
          <a:p>
            <a:r>
              <a:rPr lang="tr-TR" sz="1800" dirty="0" err="1"/>
              <a:t>Serom</a:t>
            </a:r>
            <a:r>
              <a:rPr lang="tr-TR" sz="1800" dirty="0"/>
              <a:t> M proteini düşük ya da olmayan MM da faydalı bulunmuştur.</a:t>
            </a:r>
          </a:p>
          <a:p>
            <a:r>
              <a:rPr lang="tr-TR" sz="1800" dirty="0"/>
              <a:t>C 11 yarı ömrü 20 dk </a:t>
            </a:r>
            <a:r>
              <a:rPr lang="tr-TR" sz="1800" dirty="0" err="1"/>
              <a:t>oldupundan</a:t>
            </a:r>
            <a:r>
              <a:rPr lang="tr-TR" sz="1800" dirty="0"/>
              <a:t> sadece üretildiği yerde kullanılabilme kısıtlılığı var.</a:t>
            </a:r>
          </a:p>
          <a:p>
            <a:r>
              <a:rPr lang="tr-TR" sz="1800" dirty="0" err="1"/>
              <a:t>Myelom</a:t>
            </a:r>
            <a:r>
              <a:rPr lang="tr-TR" sz="1800" dirty="0"/>
              <a:t> lezyon saptamasında FDG den daha iyi</a:t>
            </a:r>
          </a:p>
          <a:p>
            <a:r>
              <a:rPr lang="tr-TR" sz="1800" dirty="0"/>
              <a:t>FDG dışında en iyi </a:t>
            </a:r>
            <a:r>
              <a:rPr lang="tr-TR" sz="1800" dirty="0" err="1"/>
              <a:t>radyofamasötik</a:t>
            </a:r>
            <a:r>
              <a:rPr lang="tr-TR" sz="1800" dirty="0"/>
              <a:t> olduğu iddia ediliyor</a:t>
            </a:r>
          </a:p>
          <a:p>
            <a:r>
              <a:rPr lang="tr-TR" sz="1800" dirty="0"/>
              <a:t>Tüm </a:t>
            </a:r>
            <a:r>
              <a:rPr lang="tr-TR" sz="1800" dirty="0" err="1"/>
              <a:t>stagelerde</a:t>
            </a:r>
            <a:r>
              <a:rPr lang="tr-TR" sz="1800" dirty="0"/>
              <a:t> etkin</a:t>
            </a:r>
          </a:p>
          <a:p>
            <a:r>
              <a:rPr lang="tr-TR" sz="1800" dirty="0"/>
              <a:t>Prognostik bilgi verir</a:t>
            </a:r>
          </a:p>
          <a:p>
            <a:r>
              <a:rPr lang="tr-TR" sz="1800" dirty="0"/>
              <a:t>Tümör yükünü daha iyi gösteriyor</a:t>
            </a:r>
          </a:p>
          <a:p>
            <a:endParaRPr lang="tr-TR" sz="1800" dirty="0"/>
          </a:p>
          <a:p>
            <a:endParaRPr lang="tr-TR" dirty="0"/>
          </a:p>
        </p:txBody>
      </p:sp>
    </p:spTree>
    <p:extLst>
      <p:ext uri="{BB962C8B-B14F-4D97-AF65-F5344CB8AC3E}">
        <p14:creationId xmlns:p14="http://schemas.microsoft.com/office/powerpoint/2010/main" val="2622797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C5AC0E-F2C8-886D-C6DD-8AAA30E5D023}"/>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2810FE58-C249-BDCF-FCAC-795BDCC69F1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42CC3C2D-4B62-A913-E903-498F5154F2A1}"/>
              </a:ext>
            </a:extLst>
          </p:cNvPr>
          <p:cNvPicPr>
            <a:picLocks noChangeAspect="1"/>
          </p:cNvPicPr>
          <p:nvPr/>
        </p:nvPicPr>
        <p:blipFill>
          <a:blip r:embed="rId2"/>
          <a:stretch>
            <a:fillRect/>
          </a:stretch>
        </p:blipFill>
        <p:spPr>
          <a:xfrm>
            <a:off x="379547" y="2044472"/>
            <a:ext cx="11432906" cy="4351338"/>
          </a:xfrm>
          <a:prstGeom prst="rect">
            <a:avLst/>
          </a:prstGeom>
        </p:spPr>
      </p:pic>
      <p:pic>
        <p:nvPicPr>
          <p:cNvPr id="7" name="Resim 6">
            <a:extLst>
              <a:ext uri="{FF2B5EF4-FFF2-40B4-BE49-F238E27FC236}">
                <a16:creationId xmlns:a16="http://schemas.microsoft.com/office/drawing/2014/main" id="{3C5A75C8-338C-4C85-B0C3-CF923FD552ED}"/>
              </a:ext>
            </a:extLst>
          </p:cNvPr>
          <p:cNvPicPr>
            <a:picLocks noChangeAspect="1"/>
          </p:cNvPicPr>
          <p:nvPr/>
        </p:nvPicPr>
        <p:blipFill>
          <a:blip r:embed="rId3"/>
          <a:stretch>
            <a:fillRect/>
          </a:stretch>
        </p:blipFill>
        <p:spPr>
          <a:xfrm>
            <a:off x="379547" y="377597"/>
            <a:ext cx="6734175" cy="1666875"/>
          </a:xfrm>
          <a:prstGeom prst="rect">
            <a:avLst/>
          </a:prstGeom>
        </p:spPr>
      </p:pic>
    </p:spTree>
    <p:extLst>
      <p:ext uri="{BB962C8B-B14F-4D97-AF65-F5344CB8AC3E}">
        <p14:creationId xmlns:p14="http://schemas.microsoft.com/office/powerpoint/2010/main" val="1875043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31250F-7EDE-708A-658C-3D1FF36FED92}"/>
              </a:ext>
            </a:extLst>
          </p:cNvPr>
          <p:cNvSpPr>
            <a:spLocks noGrp="1"/>
          </p:cNvSpPr>
          <p:nvPr>
            <p:ph type="title"/>
          </p:nvPr>
        </p:nvSpPr>
        <p:spPr/>
        <p:txBody>
          <a:bodyPr>
            <a:normAutofit/>
          </a:bodyPr>
          <a:lstStyle/>
          <a:p>
            <a:r>
              <a:rPr lang="tr-TR" sz="3600" b="1" dirty="0" err="1"/>
              <a:t>Ga</a:t>
            </a:r>
            <a:r>
              <a:rPr lang="tr-TR" sz="3600" b="1" dirty="0"/>
              <a:t> 68 CXCR-4 (PENTİXAFOR)</a:t>
            </a:r>
          </a:p>
        </p:txBody>
      </p:sp>
      <p:sp>
        <p:nvSpPr>
          <p:cNvPr id="3" name="İçerik Yer Tutucusu 2">
            <a:extLst>
              <a:ext uri="{FF2B5EF4-FFF2-40B4-BE49-F238E27FC236}">
                <a16:creationId xmlns:a16="http://schemas.microsoft.com/office/drawing/2014/main" id="{37E41840-4F13-DA60-120B-B0074778C50C}"/>
              </a:ext>
            </a:extLst>
          </p:cNvPr>
          <p:cNvSpPr>
            <a:spLocks noGrp="1"/>
          </p:cNvSpPr>
          <p:nvPr>
            <p:ph idx="1"/>
          </p:nvPr>
        </p:nvSpPr>
        <p:spPr/>
        <p:txBody>
          <a:bodyPr>
            <a:normAutofit/>
          </a:bodyPr>
          <a:lstStyle/>
          <a:p>
            <a:r>
              <a:rPr lang="tr-TR" sz="2000" dirty="0"/>
              <a:t>CXCR-4, </a:t>
            </a:r>
            <a:r>
              <a:rPr lang="tr-TR" sz="2000" dirty="0" err="1"/>
              <a:t>Kİ’ndeki</a:t>
            </a:r>
            <a:r>
              <a:rPr lang="tr-TR" sz="2000" dirty="0"/>
              <a:t> hematopoetik öncü hücreler ve kök hücrelerde eksprese edilir</a:t>
            </a:r>
          </a:p>
          <a:p>
            <a:pPr marL="0" indent="0">
              <a:buNone/>
            </a:pPr>
            <a:endParaRPr lang="tr-TR" sz="2000" dirty="0"/>
          </a:p>
          <a:p>
            <a:r>
              <a:rPr lang="tr-TR" sz="2000" dirty="0" err="1"/>
              <a:t>MM’nın</a:t>
            </a:r>
            <a:r>
              <a:rPr lang="tr-TR" sz="2000" dirty="0"/>
              <a:t> farklı evrelerinde, hastalık progresyonu, tedavi direnci ve kötü </a:t>
            </a:r>
            <a:r>
              <a:rPr lang="tr-TR" sz="2000" dirty="0" err="1"/>
              <a:t>prognoz</a:t>
            </a:r>
            <a:r>
              <a:rPr lang="tr-TR" sz="2000" dirty="0"/>
              <a:t> ile ilişkili bulunmuştur</a:t>
            </a:r>
          </a:p>
          <a:p>
            <a:pPr marL="0" indent="0">
              <a:buNone/>
            </a:pPr>
            <a:endParaRPr lang="tr-TR" sz="2000" dirty="0"/>
          </a:p>
          <a:p>
            <a:r>
              <a:rPr lang="tr-TR" sz="2000" dirty="0" err="1"/>
              <a:t>Teranöstik</a:t>
            </a:r>
            <a:r>
              <a:rPr lang="tr-TR" sz="2000" dirty="0"/>
              <a:t> yönüyle ön plana çıkmaktadır</a:t>
            </a:r>
          </a:p>
        </p:txBody>
      </p:sp>
    </p:spTree>
    <p:extLst>
      <p:ext uri="{BB962C8B-B14F-4D97-AF65-F5344CB8AC3E}">
        <p14:creationId xmlns:p14="http://schemas.microsoft.com/office/powerpoint/2010/main" val="73088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91358FEA-325C-A72F-D139-E206EF9B3555}"/>
              </a:ext>
            </a:extLst>
          </p:cNvPr>
          <p:cNvPicPr>
            <a:picLocks noGrp="1" noChangeAspect="1"/>
          </p:cNvPicPr>
          <p:nvPr>
            <p:ph idx="1"/>
          </p:nvPr>
        </p:nvPicPr>
        <p:blipFill>
          <a:blip r:embed="rId2"/>
          <a:stretch>
            <a:fillRect/>
          </a:stretch>
        </p:blipFill>
        <p:spPr>
          <a:xfrm>
            <a:off x="1702797" y="1767101"/>
            <a:ext cx="4808682" cy="4725774"/>
          </a:xfrm>
        </p:spPr>
      </p:pic>
      <p:pic>
        <p:nvPicPr>
          <p:cNvPr id="5" name="Resim 4">
            <a:extLst>
              <a:ext uri="{FF2B5EF4-FFF2-40B4-BE49-F238E27FC236}">
                <a16:creationId xmlns:a16="http://schemas.microsoft.com/office/drawing/2014/main" id="{F934A5C8-3596-52E1-6C0A-983401387420}"/>
              </a:ext>
            </a:extLst>
          </p:cNvPr>
          <p:cNvPicPr>
            <a:picLocks noChangeAspect="1"/>
          </p:cNvPicPr>
          <p:nvPr/>
        </p:nvPicPr>
        <p:blipFill>
          <a:blip r:embed="rId3"/>
          <a:stretch>
            <a:fillRect/>
          </a:stretch>
        </p:blipFill>
        <p:spPr>
          <a:xfrm>
            <a:off x="2248239" y="347464"/>
            <a:ext cx="6734175" cy="127635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Mürekkep 7">
                <a:extLst>
                  <a:ext uri="{FF2B5EF4-FFF2-40B4-BE49-F238E27FC236}">
                    <a16:creationId xmlns:a16="http://schemas.microsoft.com/office/drawing/2014/main" id="{3FE16A30-2310-461D-0956-A30F13F2EFBB}"/>
                  </a:ext>
                </a:extLst>
              </p14:cNvPr>
              <p14:cNvContentPartPr/>
              <p14:nvPr/>
            </p14:nvContentPartPr>
            <p14:xfrm>
              <a:off x="2456687" y="4546894"/>
              <a:ext cx="3782520" cy="25560"/>
            </p14:xfrm>
          </p:contentPart>
        </mc:Choice>
        <mc:Fallback xmlns="">
          <p:pic>
            <p:nvPicPr>
              <p:cNvPr id="8" name="Mürekkep 7">
                <a:extLst>
                  <a:ext uri="{FF2B5EF4-FFF2-40B4-BE49-F238E27FC236}">
                    <a16:creationId xmlns:a16="http://schemas.microsoft.com/office/drawing/2014/main" id="{3FE16A30-2310-461D-0956-A30F13F2EFBB}"/>
                  </a:ext>
                </a:extLst>
              </p:cNvPr>
              <p:cNvPicPr/>
              <p:nvPr/>
            </p:nvPicPr>
            <p:blipFill>
              <a:blip r:embed="rId5"/>
              <a:stretch>
                <a:fillRect/>
              </a:stretch>
            </p:blipFill>
            <p:spPr>
              <a:xfrm>
                <a:off x="2447687" y="4538254"/>
                <a:ext cx="38001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Mürekkep 8">
                <a:extLst>
                  <a:ext uri="{FF2B5EF4-FFF2-40B4-BE49-F238E27FC236}">
                    <a16:creationId xmlns:a16="http://schemas.microsoft.com/office/drawing/2014/main" id="{CF76F25A-D366-254B-BD2E-D3154D880473}"/>
                  </a:ext>
                </a:extLst>
              </p14:cNvPr>
              <p14:cNvContentPartPr/>
              <p14:nvPr/>
            </p14:nvContentPartPr>
            <p14:xfrm>
              <a:off x="2456687" y="4722574"/>
              <a:ext cx="413280" cy="9360"/>
            </p14:xfrm>
          </p:contentPart>
        </mc:Choice>
        <mc:Fallback xmlns="">
          <p:pic>
            <p:nvPicPr>
              <p:cNvPr id="9" name="Mürekkep 8">
                <a:extLst>
                  <a:ext uri="{FF2B5EF4-FFF2-40B4-BE49-F238E27FC236}">
                    <a16:creationId xmlns:a16="http://schemas.microsoft.com/office/drawing/2014/main" id="{CF76F25A-D366-254B-BD2E-D3154D880473}"/>
                  </a:ext>
                </a:extLst>
              </p:cNvPr>
              <p:cNvPicPr/>
              <p:nvPr/>
            </p:nvPicPr>
            <p:blipFill>
              <a:blip r:embed="rId7"/>
              <a:stretch>
                <a:fillRect/>
              </a:stretch>
            </p:blipFill>
            <p:spPr>
              <a:xfrm>
                <a:off x="2447687" y="4713934"/>
                <a:ext cx="4309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Mürekkep 9">
                <a:extLst>
                  <a:ext uri="{FF2B5EF4-FFF2-40B4-BE49-F238E27FC236}">
                    <a16:creationId xmlns:a16="http://schemas.microsoft.com/office/drawing/2014/main" id="{0A4AFF76-1946-AA34-D9A9-79012CDAC12B}"/>
                  </a:ext>
                </a:extLst>
              </p14:cNvPr>
              <p14:cNvContentPartPr/>
              <p14:nvPr/>
            </p14:nvContentPartPr>
            <p14:xfrm>
              <a:off x="2304047" y="5207494"/>
              <a:ext cx="1903680" cy="263880"/>
            </p14:xfrm>
          </p:contentPart>
        </mc:Choice>
        <mc:Fallback xmlns="">
          <p:pic>
            <p:nvPicPr>
              <p:cNvPr id="10" name="Mürekkep 9">
                <a:extLst>
                  <a:ext uri="{FF2B5EF4-FFF2-40B4-BE49-F238E27FC236}">
                    <a16:creationId xmlns:a16="http://schemas.microsoft.com/office/drawing/2014/main" id="{0A4AFF76-1946-AA34-D9A9-79012CDAC12B}"/>
                  </a:ext>
                </a:extLst>
              </p:cNvPr>
              <p:cNvPicPr/>
              <p:nvPr/>
            </p:nvPicPr>
            <p:blipFill>
              <a:blip r:embed="rId9"/>
              <a:stretch>
                <a:fillRect/>
              </a:stretch>
            </p:blipFill>
            <p:spPr>
              <a:xfrm>
                <a:off x="2295047" y="5198494"/>
                <a:ext cx="1921320" cy="281520"/>
              </a:xfrm>
              <a:prstGeom prst="rect">
                <a:avLst/>
              </a:prstGeom>
            </p:spPr>
          </p:pic>
        </mc:Fallback>
      </mc:AlternateContent>
      <p:grpSp>
        <p:nvGrpSpPr>
          <p:cNvPr id="13" name="Grup 12">
            <a:extLst>
              <a:ext uri="{FF2B5EF4-FFF2-40B4-BE49-F238E27FC236}">
                <a16:creationId xmlns:a16="http://schemas.microsoft.com/office/drawing/2014/main" id="{94596E97-1C2B-B629-0AB7-125DB08806CE}"/>
              </a:ext>
            </a:extLst>
          </p:cNvPr>
          <p:cNvGrpSpPr/>
          <p:nvPr/>
        </p:nvGrpSpPr>
        <p:grpSpPr>
          <a:xfrm>
            <a:off x="4254887" y="4977094"/>
            <a:ext cx="1360440" cy="533520"/>
            <a:chOff x="4254887" y="4977094"/>
            <a:chExt cx="1360440" cy="533520"/>
          </a:xfrm>
        </p:grpSpPr>
        <mc:AlternateContent xmlns:mc="http://schemas.openxmlformats.org/markup-compatibility/2006" xmlns:p14="http://schemas.microsoft.com/office/powerpoint/2010/main">
          <mc:Choice Requires="p14">
            <p:contentPart p14:bwMode="auto" r:id="rId10">
              <p14:nvContentPartPr>
                <p14:cNvPr id="11" name="Mürekkep 10">
                  <a:extLst>
                    <a:ext uri="{FF2B5EF4-FFF2-40B4-BE49-F238E27FC236}">
                      <a16:creationId xmlns:a16="http://schemas.microsoft.com/office/drawing/2014/main" id="{3F76434F-5324-CF93-556B-94E3B74CDDEE}"/>
                    </a:ext>
                  </a:extLst>
                </p14:cNvPr>
                <p14:cNvContentPartPr/>
                <p14:nvPr/>
              </p14:nvContentPartPr>
              <p14:xfrm>
                <a:off x="4341647" y="4977094"/>
                <a:ext cx="1273680" cy="446400"/>
              </p14:xfrm>
            </p:contentPart>
          </mc:Choice>
          <mc:Fallback xmlns="">
            <p:pic>
              <p:nvPicPr>
                <p:cNvPr id="11" name="Mürekkep 10">
                  <a:extLst>
                    <a:ext uri="{FF2B5EF4-FFF2-40B4-BE49-F238E27FC236}">
                      <a16:creationId xmlns:a16="http://schemas.microsoft.com/office/drawing/2014/main" id="{3F76434F-5324-CF93-556B-94E3B74CDDEE}"/>
                    </a:ext>
                  </a:extLst>
                </p:cNvPr>
                <p:cNvPicPr/>
                <p:nvPr/>
              </p:nvPicPr>
              <p:blipFill>
                <a:blip r:embed="rId11"/>
                <a:stretch>
                  <a:fillRect/>
                </a:stretch>
              </p:blipFill>
              <p:spPr>
                <a:xfrm>
                  <a:off x="4332647" y="4968454"/>
                  <a:ext cx="129132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Mürekkep 11">
                  <a:extLst>
                    <a:ext uri="{FF2B5EF4-FFF2-40B4-BE49-F238E27FC236}">
                      <a16:creationId xmlns:a16="http://schemas.microsoft.com/office/drawing/2014/main" id="{E67F9DF7-E29E-F4C6-F579-AB55199734CD}"/>
                    </a:ext>
                  </a:extLst>
                </p14:cNvPr>
                <p14:cNvContentPartPr/>
                <p14:nvPr/>
              </p14:nvContentPartPr>
              <p14:xfrm>
                <a:off x="4254887" y="5327014"/>
                <a:ext cx="134280" cy="183600"/>
              </p14:xfrm>
            </p:contentPart>
          </mc:Choice>
          <mc:Fallback xmlns="">
            <p:pic>
              <p:nvPicPr>
                <p:cNvPr id="12" name="Mürekkep 11">
                  <a:extLst>
                    <a:ext uri="{FF2B5EF4-FFF2-40B4-BE49-F238E27FC236}">
                      <a16:creationId xmlns:a16="http://schemas.microsoft.com/office/drawing/2014/main" id="{E67F9DF7-E29E-F4C6-F579-AB55199734CD}"/>
                    </a:ext>
                  </a:extLst>
                </p:cNvPr>
                <p:cNvPicPr/>
                <p:nvPr/>
              </p:nvPicPr>
              <p:blipFill>
                <a:blip r:embed="rId13"/>
                <a:stretch>
                  <a:fillRect/>
                </a:stretch>
              </p:blipFill>
              <p:spPr>
                <a:xfrm>
                  <a:off x="4245887" y="5318374"/>
                  <a:ext cx="151920" cy="20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5" name="Mürekkep 14">
                <a:extLst>
                  <a:ext uri="{FF2B5EF4-FFF2-40B4-BE49-F238E27FC236}">
                    <a16:creationId xmlns:a16="http://schemas.microsoft.com/office/drawing/2014/main" id="{4BBA7347-BD99-AFFD-EBF2-C0BCC23D43DA}"/>
                  </a:ext>
                </a:extLst>
              </p14:cNvPr>
              <p14:cNvContentPartPr/>
              <p14:nvPr/>
            </p14:nvContentPartPr>
            <p14:xfrm>
              <a:off x="9112007" y="1558174"/>
              <a:ext cx="360" cy="360"/>
            </p14:xfrm>
          </p:contentPart>
        </mc:Choice>
        <mc:Fallback xmlns="">
          <p:pic>
            <p:nvPicPr>
              <p:cNvPr id="15" name="Mürekkep 14">
                <a:extLst>
                  <a:ext uri="{FF2B5EF4-FFF2-40B4-BE49-F238E27FC236}">
                    <a16:creationId xmlns:a16="http://schemas.microsoft.com/office/drawing/2014/main" id="{4BBA7347-BD99-AFFD-EBF2-C0BCC23D43DA}"/>
                  </a:ext>
                </a:extLst>
              </p:cNvPr>
              <p:cNvPicPr/>
              <p:nvPr/>
            </p:nvPicPr>
            <p:blipFill>
              <a:blip r:embed="rId15"/>
              <a:stretch>
                <a:fillRect/>
              </a:stretch>
            </p:blipFill>
            <p:spPr>
              <a:xfrm>
                <a:off x="9103007" y="1549534"/>
                <a:ext cx="18000" cy="18000"/>
              </a:xfrm>
              <a:prstGeom prst="rect">
                <a:avLst/>
              </a:prstGeom>
            </p:spPr>
          </p:pic>
        </mc:Fallback>
      </mc:AlternateContent>
      <p:sp>
        <p:nvSpPr>
          <p:cNvPr id="3" name="Başlık 1">
            <a:extLst>
              <a:ext uri="{FF2B5EF4-FFF2-40B4-BE49-F238E27FC236}">
                <a16:creationId xmlns:a16="http://schemas.microsoft.com/office/drawing/2014/main" id="{9F115366-0376-2935-7E9D-9878D43E2E77}"/>
              </a:ext>
            </a:extLst>
          </p:cNvPr>
          <p:cNvSpPr txBox="1">
            <a:spLocks/>
          </p:cNvSpPr>
          <p:nvPr/>
        </p:nvSpPr>
        <p:spPr>
          <a:xfrm>
            <a:off x="7474226" y="2337049"/>
            <a:ext cx="38795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dirty="0"/>
          </a:p>
        </p:txBody>
      </p:sp>
      <p:sp>
        <p:nvSpPr>
          <p:cNvPr id="2" name="Metin kutusu 1">
            <a:extLst>
              <a:ext uri="{FF2B5EF4-FFF2-40B4-BE49-F238E27FC236}">
                <a16:creationId xmlns:a16="http://schemas.microsoft.com/office/drawing/2014/main" id="{3B8E9F85-B638-7E31-6FF6-1FACC56DF260}"/>
              </a:ext>
            </a:extLst>
          </p:cNvPr>
          <p:cNvSpPr txBox="1"/>
          <p:nvPr/>
        </p:nvSpPr>
        <p:spPr>
          <a:xfrm>
            <a:off x="6750658" y="2226725"/>
            <a:ext cx="5440264" cy="1200329"/>
          </a:xfrm>
          <a:prstGeom prst="rect">
            <a:avLst/>
          </a:prstGeom>
          <a:noFill/>
        </p:spPr>
        <p:txBody>
          <a:bodyPr wrap="square" rtlCol="0">
            <a:spAutoFit/>
          </a:bodyPr>
          <a:lstStyle/>
          <a:p>
            <a:r>
              <a:rPr lang="tr-TR" b="1" dirty="0" err="1"/>
              <a:t>IMWG'nin</a:t>
            </a:r>
            <a:r>
              <a:rPr lang="tr-TR" b="1" dirty="0"/>
              <a:t> 2014 yılında revize ettiği kılavuz, 5 mm’den büyük birden fazla kesin fokal lezyonun varlığını</a:t>
            </a:r>
            <a:r>
              <a:rPr lang="tr-TR" dirty="0"/>
              <a:t> miyelom tanımlayıcı olay (</a:t>
            </a:r>
            <a:r>
              <a:rPr lang="tr-TR" dirty="0" err="1"/>
              <a:t>myeloma-defining</a:t>
            </a:r>
            <a:r>
              <a:rPr lang="tr-TR" dirty="0"/>
              <a:t> </a:t>
            </a:r>
            <a:r>
              <a:rPr lang="tr-TR" dirty="0" err="1"/>
              <a:t>event</a:t>
            </a:r>
            <a:r>
              <a:rPr lang="tr-TR" dirty="0"/>
              <a:t>) olarak kabul etmiştir.</a:t>
            </a:r>
          </a:p>
        </p:txBody>
      </p:sp>
    </p:spTree>
    <p:extLst>
      <p:ext uri="{BB962C8B-B14F-4D97-AF65-F5344CB8AC3E}">
        <p14:creationId xmlns:p14="http://schemas.microsoft.com/office/powerpoint/2010/main" val="2124303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D59B-6704-03AF-EFD7-8F0DD915932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1010C2B-2EBE-F295-8AD2-DDCBA0268EAB}"/>
              </a:ext>
            </a:extLst>
          </p:cNvPr>
          <p:cNvSpPr>
            <a:spLocks noGrp="1"/>
          </p:cNvSpPr>
          <p:nvPr>
            <p:ph type="title"/>
          </p:nvPr>
        </p:nvSpPr>
        <p:spPr>
          <a:xfrm>
            <a:off x="838200" y="365126"/>
            <a:ext cx="9498496" cy="930938"/>
          </a:xfrm>
        </p:spPr>
        <p:txBody>
          <a:bodyPr>
            <a:normAutofit/>
          </a:bodyPr>
          <a:lstStyle/>
          <a:p>
            <a:endParaRPr lang="tr-TR" sz="2000" dirty="0"/>
          </a:p>
        </p:txBody>
      </p:sp>
      <p:pic>
        <p:nvPicPr>
          <p:cNvPr id="13" name="İçerik Yer Tutucusu 12">
            <a:extLst>
              <a:ext uri="{FF2B5EF4-FFF2-40B4-BE49-F238E27FC236}">
                <a16:creationId xmlns:a16="http://schemas.microsoft.com/office/drawing/2014/main" id="{EA385A37-64EE-EDD2-A1DE-B03FC8C3B2B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8558" r="34031"/>
          <a:stretch>
            <a:fillRect/>
          </a:stretch>
        </p:blipFill>
        <p:spPr>
          <a:xfrm>
            <a:off x="0" y="0"/>
            <a:ext cx="1326457" cy="3429000"/>
          </a:xfrm>
        </p:spPr>
      </p:pic>
      <p:pic>
        <p:nvPicPr>
          <p:cNvPr id="15" name="Resim 14">
            <a:extLst>
              <a:ext uri="{FF2B5EF4-FFF2-40B4-BE49-F238E27FC236}">
                <a16:creationId xmlns:a16="http://schemas.microsoft.com/office/drawing/2014/main" id="{4921E71B-452A-1417-E2D3-A8618C1F1A0C}"/>
              </a:ext>
            </a:extLst>
          </p:cNvPr>
          <p:cNvPicPr>
            <a:picLocks noChangeAspect="1"/>
          </p:cNvPicPr>
          <p:nvPr/>
        </p:nvPicPr>
        <p:blipFill>
          <a:blip r:embed="rId3">
            <a:extLst>
              <a:ext uri="{28A0092B-C50C-407E-A947-70E740481C1C}">
                <a14:useLocalDpi xmlns:a14="http://schemas.microsoft.com/office/drawing/2010/main" val="0"/>
              </a:ext>
            </a:extLst>
          </a:blip>
          <a:srcRect l="36295" r="36294"/>
          <a:stretch>
            <a:fillRect/>
          </a:stretch>
        </p:blipFill>
        <p:spPr>
          <a:xfrm>
            <a:off x="1326457" y="-11926"/>
            <a:ext cx="1326457" cy="3429000"/>
          </a:xfrm>
          <a:prstGeom prst="rect">
            <a:avLst/>
          </a:prstGeom>
        </p:spPr>
      </p:pic>
      <p:pic>
        <p:nvPicPr>
          <p:cNvPr id="17" name="Resim 16">
            <a:extLst>
              <a:ext uri="{FF2B5EF4-FFF2-40B4-BE49-F238E27FC236}">
                <a16:creationId xmlns:a16="http://schemas.microsoft.com/office/drawing/2014/main" id="{984BA34E-B2BA-410E-8595-3EF2282B2551}"/>
              </a:ext>
            </a:extLst>
          </p:cNvPr>
          <p:cNvPicPr>
            <a:picLocks noChangeAspect="1"/>
          </p:cNvPicPr>
          <p:nvPr/>
        </p:nvPicPr>
        <p:blipFill>
          <a:blip r:embed="rId4">
            <a:extLst>
              <a:ext uri="{28A0092B-C50C-407E-A947-70E740481C1C}">
                <a14:useLocalDpi xmlns:a14="http://schemas.microsoft.com/office/drawing/2010/main" val="0"/>
              </a:ext>
            </a:extLst>
          </a:blip>
          <a:srcRect l="40232" r="32357"/>
          <a:stretch>
            <a:fillRect/>
          </a:stretch>
        </p:blipFill>
        <p:spPr>
          <a:xfrm>
            <a:off x="2652914" y="-11926"/>
            <a:ext cx="1326457" cy="3429000"/>
          </a:xfrm>
          <a:prstGeom prst="rect">
            <a:avLst/>
          </a:prstGeom>
        </p:spPr>
      </p:pic>
      <p:pic>
        <p:nvPicPr>
          <p:cNvPr id="20" name="Resim 19">
            <a:extLst>
              <a:ext uri="{FF2B5EF4-FFF2-40B4-BE49-F238E27FC236}">
                <a16:creationId xmlns:a16="http://schemas.microsoft.com/office/drawing/2014/main" id="{29840605-2736-4324-D79E-C9434057CB32}"/>
              </a:ext>
            </a:extLst>
          </p:cNvPr>
          <p:cNvPicPr>
            <a:picLocks noChangeAspect="1"/>
          </p:cNvPicPr>
          <p:nvPr/>
        </p:nvPicPr>
        <p:blipFill>
          <a:blip r:embed="rId5">
            <a:extLst>
              <a:ext uri="{28A0092B-C50C-407E-A947-70E740481C1C}">
                <a14:useLocalDpi xmlns:a14="http://schemas.microsoft.com/office/drawing/2010/main" val="0"/>
              </a:ext>
            </a:extLst>
          </a:blip>
          <a:srcRect l="37844" r="34745"/>
          <a:stretch>
            <a:fillRect/>
          </a:stretch>
        </p:blipFill>
        <p:spPr>
          <a:xfrm>
            <a:off x="3979371" y="-23852"/>
            <a:ext cx="1326457" cy="3440926"/>
          </a:xfrm>
          <a:prstGeom prst="rect">
            <a:avLst/>
          </a:prstGeom>
        </p:spPr>
      </p:pic>
      <p:pic>
        <p:nvPicPr>
          <p:cNvPr id="4" name="Resim 3">
            <a:extLst>
              <a:ext uri="{FF2B5EF4-FFF2-40B4-BE49-F238E27FC236}">
                <a16:creationId xmlns:a16="http://schemas.microsoft.com/office/drawing/2014/main" id="{8CECCA24-EDC8-1173-EE47-FFD8B0AD6BBF}"/>
              </a:ext>
            </a:extLst>
          </p:cNvPr>
          <p:cNvPicPr>
            <a:picLocks noChangeAspect="1"/>
          </p:cNvPicPr>
          <p:nvPr/>
        </p:nvPicPr>
        <p:blipFill>
          <a:blip r:embed="rId6"/>
          <a:stretch>
            <a:fillRect/>
          </a:stretch>
        </p:blipFill>
        <p:spPr>
          <a:xfrm>
            <a:off x="4494697" y="3594092"/>
            <a:ext cx="6928089" cy="3184041"/>
          </a:xfrm>
          <a:prstGeom prst="rect">
            <a:avLst/>
          </a:prstGeom>
        </p:spPr>
      </p:pic>
      <p:pic>
        <p:nvPicPr>
          <p:cNvPr id="6" name="Resim 5">
            <a:extLst>
              <a:ext uri="{FF2B5EF4-FFF2-40B4-BE49-F238E27FC236}">
                <a16:creationId xmlns:a16="http://schemas.microsoft.com/office/drawing/2014/main" id="{466C22AC-0292-0524-602C-0945E8B60BD4}"/>
              </a:ext>
            </a:extLst>
          </p:cNvPr>
          <p:cNvPicPr>
            <a:picLocks noChangeAspect="1"/>
          </p:cNvPicPr>
          <p:nvPr/>
        </p:nvPicPr>
        <p:blipFill>
          <a:blip r:embed="rId7"/>
          <a:stretch>
            <a:fillRect/>
          </a:stretch>
        </p:blipFill>
        <p:spPr>
          <a:xfrm>
            <a:off x="6440556" y="5186113"/>
            <a:ext cx="3317640" cy="1047709"/>
          </a:xfrm>
          <a:prstGeom prst="rect">
            <a:avLst/>
          </a:prstGeom>
        </p:spPr>
      </p:pic>
    </p:spTree>
    <p:extLst>
      <p:ext uri="{BB962C8B-B14F-4D97-AF65-F5344CB8AC3E}">
        <p14:creationId xmlns:p14="http://schemas.microsoft.com/office/powerpoint/2010/main" val="1836664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E11BD0-A86A-2D7E-1FC3-83515BA0C6C5}"/>
              </a:ext>
            </a:extLst>
          </p:cNvPr>
          <p:cNvSpPr>
            <a:spLocks noGrp="1"/>
          </p:cNvSpPr>
          <p:nvPr>
            <p:ph type="title"/>
          </p:nvPr>
        </p:nvSpPr>
        <p:spPr>
          <a:xfrm>
            <a:off x="838200" y="365125"/>
            <a:ext cx="3648075" cy="1325563"/>
          </a:xfrm>
        </p:spPr>
        <p:txBody>
          <a:bodyPr>
            <a:normAutofit/>
          </a:bodyPr>
          <a:lstStyle/>
          <a:p>
            <a:r>
              <a:rPr lang="tr-TR" sz="3600" b="1" dirty="0"/>
              <a:t>Gelecek </a:t>
            </a:r>
          </a:p>
        </p:txBody>
      </p:sp>
      <p:pic>
        <p:nvPicPr>
          <p:cNvPr id="5" name="İçerik Yer Tutucusu 4">
            <a:extLst>
              <a:ext uri="{FF2B5EF4-FFF2-40B4-BE49-F238E27FC236}">
                <a16:creationId xmlns:a16="http://schemas.microsoft.com/office/drawing/2014/main" id="{3F8A694D-FF68-0C42-D1D2-F3275B70D676}"/>
              </a:ext>
            </a:extLst>
          </p:cNvPr>
          <p:cNvPicPr>
            <a:picLocks noGrp="1" noChangeAspect="1"/>
          </p:cNvPicPr>
          <p:nvPr>
            <p:ph idx="1"/>
          </p:nvPr>
        </p:nvPicPr>
        <p:blipFill>
          <a:blip r:embed="rId2"/>
          <a:stretch>
            <a:fillRect/>
          </a:stretch>
        </p:blipFill>
        <p:spPr>
          <a:xfrm>
            <a:off x="3005220" y="2427059"/>
            <a:ext cx="5052474" cy="3927041"/>
          </a:xfrm>
        </p:spPr>
      </p:pic>
      <p:pic>
        <p:nvPicPr>
          <p:cNvPr id="7" name="Resim 6">
            <a:extLst>
              <a:ext uri="{FF2B5EF4-FFF2-40B4-BE49-F238E27FC236}">
                <a16:creationId xmlns:a16="http://schemas.microsoft.com/office/drawing/2014/main" id="{953CF2D4-BD4B-D812-EBB5-F271B61EFCB5}"/>
              </a:ext>
            </a:extLst>
          </p:cNvPr>
          <p:cNvPicPr>
            <a:picLocks noChangeAspect="1"/>
          </p:cNvPicPr>
          <p:nvPr/>
        </p:nvPicPr>
        <p:blipFill>
          <a:blip r:embed="rId3"/>
          <a:stretch>
            <a:fillRect/>
          </a:stretch>
        </p:blipFill>
        <p:spPr>
          <a:xfrm>
            <a:off x="4486275" y="221759"/>
            <a:ext cx="6867525" cy="1962150"/>
          </a:xfrm>
          <a:prstGeom prst="rect">
            <a:avLst/>
          </a:prstGeom>
        </p:spPr>
      </p:pic>
    </p:spTree>
    <p:extLst>
      <p:ext uri="{BB962C8B-B14F-4D97-AF65-F5344CB8AC3E}">
        <p14:creationId xmlns:p14="http://schemas.microsoft.com/office/powerpoint/2010/main" val="1279375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E0FB8C-E403-4DA9-1ED9-28C058F366C1}"/>
              </a:ext>
            </a:extLst>
          </p:cNvPr>
          <p:cNvSpPr>
            <a:spLocks noGrp="1"/>
          </p:cNvSpPr>
          <p:nvPr>
            <p:ph type="title"/>
          </p:nvPr>
        </p:nvSpPr>
        <p:spPr>
          <a:xfrm>
            <a:off x="7546490" y="365125"/>
            <a:ext cx="3807310" cy="1325563"/>
          </a:xfrm>
        </p:spPr>
        <p:txBody>
          <a:bodyPr/>
          <a:lstStyle/>
          <a:p>
            <a:r>
              <a:rPr lang="tr-TR" dirty="0" err="1"/>
              <a:t>İmmuno</a:t>
            </a:r>
            <a:r>
              <a:rPr lang="tr-TR" dirty="0"/>
              <a:t> PET</a:t>
            </a:r>
          </a:p>
        </p:txBody>
      </p:sp>
      <p:pic>
        <p:nvPicPr>
          <p:cNvPr id="5" name="İçerik Yer Tutucusu 4">
            <a:extLst>
              <a:ext uri="{FF2B5EF4-FFF2-40B4-BE49-F238E27FC236}">
                <a16:creationId xmlns:a16="http://schemas.microsoft.com/office/drawing/2014/main" id="{16054FED-BC0F-1DF7-1A7A-AF72BB115E17}"/>
              </a:ext>
            </a:extLst>
          </p:cNvPr>
          <p:cNvPicPr>
            <a:picLocks noGrp="1" noChangeAspect="1"/>
          </p:cNvPicPr>
          <p:nvPr>
            <p:ph idx="1"/>
          </p:nvPr>
        </p:nvPicPr>
        <p:blipFill>
          <a:blip r:embed="rId2"/>
          <a:stretch>
            <a:fillRect/>
          </a:stretch>
        </p:blipFill>
        <p:spPr>
          <a:xfrm>
            <a:off x="104650" y="-194552"/>
            <a:ext cx="6353175" cy="2809875"/>
          </a:xfrm>
        </p:spPr>
      </p:pic>
      <p:sp>
        <p:nvSpPr>
          <p:cNvPr id="6" name="Metin kutusu 5">
            <a:extLst>
              <a:ext uri="{FF2B5EF4-FFF2-40B4-BE49-F238E27FC236}">
                <a16:creationId xmlns:a16="http://schemas.microsoft.com/office/drawing/2014/main" id="{30E8BBEE-08D3-9838-34B4-BE0EB5DDDDD3}"/>
              </a:ext>
            </a:extLst>
          </p:cNvPr>
          <p:cNvSpPr txBox="1"/>
          <p:nvPr/>
        </p:nvSpPr>
        <p:spPr>
          <a:xfrm>
            <a:off x="104650" y="2615323"/>
            <a:ext cx="8148804" cy="2862322"/>
          </a:xfrm>
          <a:prstGeom prst="rect">
            <a:avLst/>
          </a:prstGeom>
          <a:noFill/>
        </p:spPr>
        <p:txBody>
          <a:bodyPr wrap="square" rtlCol="0">
            <a:spAutoFit/>
          </a:bodyPr>
          <a:lstStyle/>
          <a:p>
            <a:r>
              <a:rPr lang="tr-TR" dirty="0"/>
              <a:t>Son yıllarda, birçok farklı kanser türünü tedavi etmek için terapötik monoklonal antikor (</a:t>
            </a:r>
            <a:r>
              <a:rPr lang="tr-TR" dirty="0" err="1"/>
              <a:t>mAbs</a:t>
            </a:r>
            <a:r>
              <a:rPr lang="tr-TR" dirty="0"/>
              <a:t>) kullanan </a:t>
            </a:r>
            <a:r>
              <a:rPr lang="tr-TR" dirty="0" err="1"/>
              <a:t>immüno</a:t>
            </a:r>
            <a:r>
              <a:rPr lang="tr-TR" dirty="0"/>
              <a:t>-PET üzerindeki araştırmalar ilerlemektedir. </a:t>
            </a:r>
          </a:p>
          <a:p>
            <a:r>
              <a:rPr lang="tr-TR" dirty="0"/>
              <a:t>MM tedavisi için bir anti-CD38 </a:t>
            </a:r>
            <a:r>
              <a:rPr lang="tr-TR" dirty="0" err="1"/>
              <a:t>mAb</a:t>
            </a:r>
            <a:r>
              <a:rPr lang="tr-TR" dirty="0"/>
              <a:t> olan </a:t>
            </a:r>
            <a:r>
              <a:rPr lang="tr-TR" dirty="0" err="1">
                <a:solidFill>
                  <a:srgbClr val="FF0000"/>
                </a:solidFill>
              </a:rPr>
              <a:t>daratumumab</a:t>
            </a:r>
            <a:r>
              <a:rPr lang="tr-TR" dirty="0">
                <a:solidFill>
                  <a:srgbClr val="FF0000"/>
                </a:solidFill>
              </a:rPr>
              <a:t> ZR-89 </a:t>
            </a:r>
            <a:r>
              <a:rPr lang="tr-TR" dirty="0"/>
              <a:t>ile bağlanarak görüntüleme elde edildi.</a:t>
            </a:r>
          </a:p>
          <a:p>
            <a:r>
              <a:rPr lang="tr-TR" dirty="0"/>
              <a:t>FDG ye kıyasla çok daha üstün</a:t>
            </a:r>
          </a:p>
          <a:p>
            <a:endParaRPr lang="tr-TR" dirty="0"/>
          </a:p>
          <a:p>
            <a:r>
              <a:rPr lang="tr-TR" dirty="0"/>
              <a:t>Şuan </a:t>
            </a:r>
            <a:r>
              <a:rPr lang="tr-TR" dirty="0">
                <a:solidFill>
                  <a:srgbClr val="FF0000"/>
                </a:solidFill>
              </a:rPr>
              <a:t>Cu-64 </a:t>
            </a:r>
            <a:r>
              <a:rPr lang="tr-TR" dirty="0" err="1">
                <a:solidFill>
                  <a:srgbClr val="FF0000"/>
                </a:solidFill>
              </a:rPr>
              <a:t>Daratumumab</a:t>
            </a:r>
            <a:r>
              <a:rPr lang="tr-TR" dirty="0">
                <a:solidFill>
                  <a:srgbClr val="FF0000"/>
                </a:solidFill>
              </a:rPr>
              <a:t> </a:t>
            </a:r>
            <a:r>
              <a:rPr lang="tr-TR" dirty="0"/>
              <a:t>çalışılmaya başlandı. Kİ tutulumlarını göstermede FDG den daha üstün</a:t>
            </a:r>
          </a:p>
          <a:p>
            <a:endParaRPr lang="tr-TR" dirty="0"/>
          </a:p>
          <a:p>
            <a:endParaRPr lang="tr-TR" dirty="0"/>
          </a:p>
        </p:txBody>
      </p:sp>
      <p:pic>
        <p:nvPicPr>
          <p:cNvPr id="8" name="Resim 7">
            <a:extLst>
              <a:ext uri="{FF2B5EF4-FFF2-40B4-BE49-F238E27FC236}">
                <a16:creationId xmlns:a16="http://schemas.microsoft.com/office/drawing/2014/main" id="{0F26EE56-DCAB-49E0-9705-7BA55A1D04B1}"/>
              </a:ext>
            </a:extLst>
          </p:cNvPr>
          <p:cNvPicPr>
            <a:picLocks noChangeAspect="1"/>
          </p:cNvPicPr>
          <p:nvPr/>
        </p:nvPicPr>
        <p:blipFill>
          <a:blip r:embed="rId3"/>
          <a:stretch>
            <a:fillRect/>
          </a:stretch>
        </p:blipFill>
        <p:spPr>
          <a:xfrm>
            <a:off x="8313771" y="2085664"/>
            <a:ext cx="3807309" cy="2181225"/>
          </a:xfrm>
          <a:prstGeom prst="rect">
            <a:avLst/>
          </a:prstGeom>
        </p:spPr>
      </p:pic>
      <p:pic>
        <p:nvPicPr>
          <p:cNvPr id="10" name="Resim 9">
            <a:extLst>
              <a:ext uri="{FF2B5EF4-FFF2-40B4-BE49-F238E27FC236}">
                <a16:creationId xmlns:a16="http://schemas.microsoft.com/office/drawing/2014/main" id="{0CF58C05-C62D-A2BB-3C5B-1D51C3D96735}"/>
              </a:ext>
            </a:extLst>
          </p:cNvPr>
          <p:cNvPicPr>
            <a:picLocks noChangeAspect="1"/>
          </p:cNvPicPr>
          <p:nvPr/>
        </p:nvPicPr>
        <p:blipFill>
          <a:blip r:embed="rId4"/>
          <a:stretch>
            <a:fillRect/>
          </a:stretch>
        </p:blipFill>
        <p:spPr>
          <a:xfrm>
            <a:off x="6096000" y="5223573"/>
            <a:ext cx="6096000" cy="1457325"/>
          </a:xfrm>
          <a:prstGeom prst="rect">
            <a:avLst/>
          </a:prstGeom>
        </p:spPr>
      </p:pic>
      <p:sp>
        <p:nvSpPr>
          <p:cNvPr id="11" name="Ok: Aşağı 10">
            <a:extLst>
              <a:ext uri="{FF2B5EF4-FFF2-40B4-BE49-F238E27FC236}">
                <a16:creationId xmlns:a16="http://schemas.microsoft.com/office/drawing/2014/main" id="{792E02D4-90F5-B27D-4930-89320AE131F6}"/>
              </a:ext>
            </a:extLst>
          </p:cNvPr>
          <p:cNvSpPr/>
          <p:nvPr/>
        </p:nvSpPr>
        <p:spPr>
          <a:xfrm>
            <a:off x="9621078" y="3880237"/>
            <a:ext cx="1192696" cy="12047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a:extLst>
              <a:ext uri="{FF2B5EF4-FFF2-40B4-BE49-F238E27FC236}">
                <a16:creationId xmlns:a16="http://schemas.microsoft.com/office/drawing/2014/main" id="{92163A6B-12B6-0C85-DF16-FFEF570C459A}"/>
              </a:ext>
            </a:extLst>
          </p:cNvPr>
          <p:cNvPicPr>
            <a:picLocks noChangeAspect="1"/>
          </p:cNvPicPr>
          <p:nvPr/>
        </p:nvPicPr>
        <p:blipFill>
          <a:blip r:embed="rId5"/>
          <a:stretch>
            <a:fillRect/>
          </a:stretch>
        </p:blipFill>
        <p:spPr>
          <a:xfrm>
            <a:off x="870379" y="4949562"/>
            <a:ext cx="3338514" cy="1819817"/>
          </a:xfrm>
          <a:prstGeom prst="rect">
            <a:avLst/>
          </a:prstGeom>
        </p:spPr>
      </p:pic>
    </p:spTree>
    <p:extLst>
      <p:ext uri="{BB962C8B-B14F-4D97-AF65-F5344CB8AC3E}">
        <p14:creationId xmlns:p14="http://schemas.microsoft.com/office/powerpoint/2010/main" val="3030666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AEAB4C-8D71-9B2B-9018-9DBE7CD92477}"/>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6B1F5B14-C21B-A5C6-2AD3-23DFA4036DE6}"/>
              </a:ext>
            </a:extLst>
          </p:cNvPr>
          <p:cNvSpPr>
            <a:spLocks noGrp="1"/>
          </p:cNvSpPr>
          <p:nvPr>
            <p:ph idx="1"/>
          </p:nvPr>
        </p:nvSpPr>
        <p:spPr>
          <a:xfrm>
            <a:off x="838200" y="1817689"/>
            <a:ext cx="10515600" cy="4359274"/>
          </a:xfrm>
        </p:spPr>
        <p:txBody>
          <a:bodyPr/>
          <a:lstStyle/>
          <a:p>
            <a:r>
              <a:rPr lang="tr-TR" dirty="0"/>
              <a:t>Son olarak aday </a:t>
            </a:r>
            <a:r>
              <a:rPr lang="tr-TR" dirty="0" err="1"/>
              <a:t>radyopeptidlerde</a:t>
            </a:r>
            <a:r>
              <a:rPr lang="tr-TR" dirty="0"/>
              <a:t> biri LLP2A molekülüdür.</a:t>
            </a:r>
          </a:p>
          <a:p>
            <a:r>
              <a:rPr lang="tr-TR" dirty="0"/>
              <a:t>Kİ ve MM da </a:t>
            </a:r>
            <a:r>
              <a:rPr lang="tr-TR" dirty="0" err="1"/>
              <a:t>yükesek</a:t>
            </a:r>
            <a:r>
              <a:rPr lang="tr-TR" dirty="0"/>
              <a:t> oranda ifade edilen bir geç antijen 4 olarak tanımlanır(VLA+,a2B4 </a:t>
            </a:r>
            <a:r>
              <a:rPr lang="tr-TR" dirty="0" err="1"/>
              <a:t>integrin</a:t>
            </a:r>
            <a:r>
              <a:rPr lang="tr-TR" dirty="0"/>
              <a:t>)</a:t>
            </a:r>
          </a:p>
          <a:p>
            <a:endParaRPr lang="tr-TR" dirty="0"/>
          </a:p>
          <a:p>
            <a:endParaRPr lang="tr-TR" dirty="0"/>
          </a:p>
        </p:txBody>
      </p:sp>
      <p:pic>
        <p:nvPicPr>
          <p:cNvPr id="5" name="Resim 4">
            <a:extLst>
              <a:ext uri="{FF2B5EF4-FFF2-40B4-BE49-F238E27FC236}">
                <a16:creationId xmlns:a16="http://schemas.microsoft.com/office/drawing/2014/main" id="{6D09BA7E-2A2D-F59B-056A-892E7AEE7BF0}"/>
              </a:ext>
            </a:extLst>
          </p:cNvPr>
          <p:cNvPicPr>
            <a:picLocks noChangeAspect="1"/>
          </p:cNvPicPr>
          <p:nvPr/>
        </p:nvPicPr>
        <p:blipFill>
          <a:blip r:embed="rId2"/>
          <a:stretch>
            <a:fillRect/>
          </a:stretch>
        </p:blipFill>
        <p:spPr>
          <a:xfrm>
            <a:off x="838200" y="424657"/>
            <a:ext cx="7096125" cy="1333500"/>
          </a:xfrm>
          <a:prstGeom prst="rect">
            <a:avLst/>
          </a:prstGeom>
        </p:spPr>
      </p:pic>
      <p:pic>
        <p:nvPicPr>
          <p:cNvPr id="7" name="Resim 6">
            <a:extLst>
              <a:ext uri="{FF2B5EF4-FFF2-40B4-BE49-F238E27FC236}">
                <a16:creationId xmlns:a16="http://schemas.microsoft.com/office/drawing/2014/main" id="{1C8195CB-E257-02CD-2BFF-2289BABBB70F}"/>
              </a:ext>
            </a:extLst>
          </p:cNvPr>
          <p:cNvPicPr>
            <a:picLocks noChangeAspect="1"/>
          </p:cNvPicPr>
          <p:nvPr/>
        </p:nvPicPr>
        <p:blipFill>
          <a:blip r:embed="rId3"/>
          <a:stretch>
            <a:fillRect/>
          </a:stretch>
        </p:blipFill>
        <p:spPr>
          <a:xfrm>
            <a:off x="1903675" y="3816906"/>
            <a:ext cx="6858000" cy="1990725"/>
          </a:xfrm>
          <a:prstGeom prst="rect">
            <a:avLst/>
          </a:prstGeom>
        </p:spPr>
      </p:pic>
      <p:sp>
        <p:nvSpPr>
          <p:cNvPr id="8" name="Metin kutusu 7">
            <a:extLst>
              <a:ext uri="{FF2B5EF4-FFF2-40B4-BE49-F238E27FC236}">
                <a16:creationId xmlns:a16="http://schemas.microsoft.com/office/drawing/2014/main" id="{7B762FF5-1190-C429-8968-A7314A94BEDC}"/>
              </a:ext>
            </a:extLst>
          </p:cNvPr>
          <p:cNvSpPr txBox="1"/>
          <p:nvPr/>
        </p:nvSpPr>
        <p:spPr>
          <a:xfrm>
            <a:off x="1717482" y="5934632"/>
            <a:ext cx="8563554" cy="369332"/>
          </a:xfrm>
          <a:prstGeom prst="rect">
            <a:avLst/>
          </a:prstGeom>
          <a:noFill/>
        </p:spPr>
        <p:txBody>
          <a:bodyPr wrap="square" rtlCol="0">
            <a:spAutoFit/>
          </a:bodyPr>
          <a:lstStyle/>
          <a:p>
            <a:r>
              <a:rPr lang="tr-TR" dirty="0"/>
              <a:t>Kemik iliğinde MM </a:t>
            </a:r>
            <a:r>
              <a:rPr lang="tr-TR" dirty="0" err="1"/>
              <a:t>nirikintilerinin</a:t>
            </a:r>
            <a:r>
              <a:rPr lang="tr-TR" dirty="0"/>
              <a:t> </a:t>
            </a:r>
            <a:r>
              <a:rPr lang="tr-TR" baseline="30000" dirty="0"/>
              <a:t>18</a:t>
            </a:r>
            <a:r>
              <a:rPr lang="tr-TR" dirty="0"/>
              <a:t> F-FDG </a:t>
            </a:r>
            <a:r>
              <a:rPr lang="tr-TR" dirty="0" err="1"/>
              <a:t>PET'ten</a:t>
            </a:r>
            <a:r>
              <a:rPr lang="tr-TR" dirty="0"/>
              <a:t> daha güçlü bir sinyal ürettiğini bildirdi </a:t>
            </a:r>
          </a:p>
        </p:txBody>
      </p:sp>
    </p:spTree>
    <p:extLst>
      <p:ext uri="{BB962C8B-B14F-4D97-AF65-F5344CB8AC3E}">
        <p14:creationId xmlns:p14="http://schemas.microsoft.com/office/powerpoint/2010/main" val="3889745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71EBB2-A655-F74E-4575-572423286E3E}"/>
              </a:ext>
            </a:extLst>
          </p:cNvPr>
          <p:cNvSpPr>
            <a:spLocks noGrp="1"/>
          </p:cNvSpPr>
          <p:nvPr>
            <p:ph type="title"/>
          </p:nvPr>
        </p:nvSpPr>
        <p:spPr/>
        <p:txBody>
          <a:bodyPr>
            <a:normAutofit/>
          </a:bodyPr>
          <a:lstStyle/>
          <a:p>
            <a:r>
              <a:rPr lang="tr-TR" sz="3600" b="1" dirty="0"/>
              <a:t>Cu-64</a:t>
            </a:r>
          </a:p>
        </p:txBody>
      </p:sp>
      <p:sp>
        <p:nvSpPr>
          <p:cNvPr id="3" name="İçerik Yer Tutucusu 2">
            <a:extLst>
              <a:ext uri="{FF2B5EF4-FFF2-40B4-BE49-F238E27FC236}">
                <a16:creationId xmlns:a16="http://schemas.microsoft.com/office/drawing/2014/main" id="{1889A369-027D-855D-DFBA-37620395BEB1}"/>
              </a:ext>
            </a:extLst>
          </p:cNvPr>
          <p:cNvSpPr>
            <a:spLocks noGrp="1"/>
          </p:cNvSpPr>
          <p:nvPr>
            <p:ph idx="1"/>
          </p:nvPr>
        </p:nvSpPr>
        <p:spPr/>
        <p:txBody>
          <a:bodyPr>
            <a:normAutofit/>
          </a:bodyPr>
          <a:lstStyle/>
          <a:p>
            <a:r>
              <a:rPr lang="tr-TR" sz="2000" dirty="0"/>
              <a:t>Elektron yakalama, beta emisyonu ve pozitron emisyonu dallarıyla karmaşık bir </a:t>
            </a:r>
            <a:r>
              <a:rPr lang="tr-TR" sz="2000" dirty="0" err="1"/>
              <a:t>bozunma</a:t>
            </a:r>
            <a:r>
              <a:rPr lang="tr-TR" sz="2000" dirty="0"/>
              <a:t> şemasına sahiptir </a:t>
            </a:r>
          </a:p>
          <a:p>
            <a:pPr marL="0" indent="0">
              <a:buNone/>
            </a:pPr>
            <a:endParaRPr lang="tr-TR" sz="2000" dirty="0"/>
          </a:p>
          <a:p>
            <a:r>
              <a:rPr lang="tr-TR" sz="2000" dirty="0"/>
              <a:t>En ideal </a:t>
            </a:r>
            <a:r>
              <a:rPr lang="tr-TR" sz="2000" dirty="0" err="1"/>
              <a:t>Teranostik</a:t>
            </a:r>
            <a:r>
              <a:rPr lang="tr-TR" sz="2000" dirty="0"/>
              <a:t> </a:t>
            </a:r>
            <a:r>
              <a:rPr lang="tr-TR" sz="2000" dirty="0" err="1"/>
              <a:t>radyonüklid</a:t>
            </a:r>
            <a:r>
              <a:rPr lang="tr-TR" sz="2000" dirty="0"/>
              <a:t> ajanlardan biridir. </a:t>
            </a:r>
          </a:p>
          <a:p>
            <a:pPr marL="0" indent="0">
              <a:buNone/>
            </a:pPr>
            <a:endParaRPr lang="tr-TR" sz="2000" dirty="0"/>
          </a:p>
          <a:p>
            <a:r>
              <a:rPr lang="tr-TR" sz="2000" dirty="0"/>
              <a:t>Büyük </a:t>
            </a:r>
            <a:r>
              <a:rPr lang="tr-TR" sz="2000" dirty="0">
                <a:hlinkClick r:id="rId2" tooltip="Dozimetri hakkında daha fazla bilgi edinmek için ScienceDirect'in AI tarafından oluşturulan Konu Sayfalarını inceleyin"/>
              </a:rPr>
              <a:t>dozimetri</a:t>
            </a:r>
            <a:r>
              <a:rPr lang="tr-TR" sz="2000" dirty="0"/>
              <a:t> veya </a:t>
            </a:r>
            <a:r>
              <a:rPr lang="tr-TR" sz="2000" dirty="0" err="1"/>
              <a:t>radyobiyolojik</a:t>
            </a:r>
            <a:r>
              <a:rPr lang="tr-TR" sz="2000" dirty="0"/>
              <a:t> endişeler olmadan düşük uygulanan dozlarda mükemmel PET </a:t>
            </a:r>
            <a:r>
              <a:rPr lang="tr-TR" sz="2000" dirty="0">
                <a:hlinkClick r:id="rId3" tooltip="ScienceDirect'in yapay zeka tarafından oluşturulan Konu Sayfalarından moleküler görüntüleme hakkında daha fazla bilgi edinin"/>
              </a:rPr>
              <a:t>moleküler görüntüleme</a:t>
            </a:r>
            <a:r>
              <a:rPr lang="tr-TR" sz="2000" dirty="0"/>
              <a:t> üretir</a:t>
            </a:r>
          </a:p>
          <a:p>
            <a:pPr marL="0" indent="0">
              <a:buNone/>
            </a:pPr>
            <a:endParaRPr lang="tr-TR" sz="2000" dirty="0"/>
          </a:p>
          <a:p>
            <a:r>
              <a:rPr lang="tr-TR" sz="2000" dirty="0"/>
              <a:t>Terapi sırasında </a:t>
            </a:r>
            <a:r>
              <a:rPr lang="tr-TR" sz="2000" dirty="0">
                <a:hlinkClick r:id="rId4" tooltip="ScienceDirect'in yapay zeka tarafından oluşturulan Konu Sayfalarından PET görüntüleme hakkında daha fazla bilgi edinin"/>
              </a:rPr>
              <a:t>PET görüntüleme</a:t>
            </a:r>
            <a:r>
              <a:rPr lang="tr-TR" sz="2000" dirty="0"/>
              <a:t> kullanılarak </a:t>
            </a:r>
            <a:r>
              <a:rPr lang="tr-TR" sz="2000" dirty="0" err="1"/>
              <a:t>radyonüklid</a:t>
            </a:r>
            <a:r>
              <a:rPr lang="tr-TR" sz="2000" dirty="0"/>
              <a:t> dağıtımı ve doğru dozimetri ile yüksek dozlarda </a:t>
            </a:r>
            <a:r>
              <a:rPr lang="tr-TR" sz="2000" dirty="0" err="1">
                <a:hlinkClick r:id="rId5" tooltip="ScienceDirect'in yapay zeka tarafından oluşturulan Konu Sayfalarından radyonüklid tedavisi hakkında daha fazla bilgi edinin"/>
              </a:rPr>
              <a:t>radyonüklid</a:t>
            </a:r>
            <a:r>
              <a:rPr lang="tr-TR" sz="2000" dirty="0">
                <a:hlinkClick r:id="rId5" tooltip="ScienceDirect'in yapay zeka tarafından oluşturulan Konu Sayfalarından radyonüklid tedavisi hakkında daha fazla bilgi edinin"/>
              </a:rPr>
              <a:t> tedavisi</a:t>
            </a:r>
            <a:r>
              <a:rPr lang="tr-TR" sz="2000" dirty="0"/>
              <a:t> için potansiyele sahiptir </a:t>
            </a:r>
          </a:p>
        </p:txBody>
      </p:sp>
      <p:pic>
        <p:nvPicPr>
          <p:cNvPr id="5" name="Resim 4">
            <a:extLst>
              <a:ext uri="{FF2B5EF4-FFF2-40B4-BE49-F238E27FC236}">
                <a16:creationId xmlns:a16="http://schemas.microsoft.com/office/drawing/2014/main" id="{427805CF-180C-58E8-4640-09DF486A9DA3}"/>
              </a:ext>
            </a:extLst>
          </p:cNvPr>
          <p:cNvPicPr>
            <a:picLocks noChangeAspect="1"/>
          </p:cNvPicPr>
          <p:nvPr/>
        </p:nvPicPr>
        <p:blipFill>
          <a:blip r:embed="rId6"/>
          <a:stretch>
            <a:fillRect/>
          </a:stretch>
        </p:blipFill>
        <p:spPr>
          <a:xfrm>
            <a:off x="5756993" y="230188"/>
            <a:ext cx="5162550" cy="1333500"/>
          </a:xfrm>
          <a:prstGeom prst="rect">
            <a:avLst/>
          </a:prstGeom>
        </p:spPr>
      </p:pic>
    </p:spTree>
    <p:extLst>
      <p:ext uri="{BB962C8B-B14F-4D97-AF65-F5344CB8AC3E}">
        <p14:creationId xmlns:p14="http://schemas.microsoft.com/office/powerpoint/2010/main" val="4141195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2234E-5415-D386-6C06-5506206289CA}"/>
              </a:ext>
            </a:extLst>
          </p:cNvPr>
          <p:cNvSpPr>
            <a:spLocks noGrp="1"/>
          </p:cNvSpPr>
          <p:nvPr>
            <p:ph type="title"/>
          </p:nvPr>
        </p:nvSpPr>
        <p:spPr/>
        <p:txBody>
          <a:bodyPr>
            <a:normAutofit/>
          </a:bodyPr>
          <a:lstStyle/>
          <a:p>
            <a:r>
              <a:rPr lang="tr-TR" sz="3600" b="1" dirty="0"/>
              <a:t>Yapay zeka ve otomatik görüntüleme analizleri</a:t>
            </a:r>
          </a:p>
        </p:txBody>
      </p:sp>
      <p:sp>
        <p:nvSpPr>
          <p:cNvPr id="3" name="İçerik Yer Tutucusu 2">
            <a:extLst>
              <a:ext uri="{FF2B5EF4-FFF2-40B4-BE49-F238E27FC236}">
                <a16:creationId xmlns:a16="http://schemas.microsoft.com/office/drawing/2014/main" id="{A24B4BB0-BDCA-564B-0251-FCD246C7B853}"/>
              </a:ext>
            </a:extLst>
          </p:cNvPr>
          <p:cNvSpPr>
            <a:spLocks noGrp="1"/>
          </p:cNvSpPr>
          <p:nvPr>
            <p:ph idx="1"/>
          </p:nvPr>
        </p:nvSpPr>
        <p:spPr>
          <a:xfrm>
            <a:off x="838200" y="1825624"/>
            <a:ext cx="10515600" cy="2650959"/>
          </a:xfrm>
        </p:spPr>
        <p:txBody>
          <a:bodyPr>
            <a:normAutofit/>
          </a:bodyPr>
          <a:lstStyle/>
          <a:p>
            <a:r>
              <a:rPr lang="tr-TR" sz="2000" dirty="0"/>
              <a:t>6 BT, 5MR ve 3 PET/BT çalışması incelendi. Büyük ilgi görüyor</a:t>
            </a:r>
          </a:p>
          <a:p>
            <a:r>
              <a:rPr lang="tr-TR" sz="2000" dirty="0"/>
              <a:t>AI'nın MM görüntülemede uygulanması hala erken aşamalarındadır.</a:t>
            </a:r>
          </a:p>
          <a:p>
            <a:r>
              <a:rPr lang="tr-TR" sz="2000" dirty="0"/>
              <a:t>Bu nedenle bu konu üzerine yapılan çalışma sayısı azdır. </a:t>
            </a:r>
          </a:p>
          <a:p>
            <a:r>
              <a:rPr lang="tr-TR" sz="2000" dirty="0"/>
              <a:t>Ancak, önümüzdeki yıllarda yeni çalışmalarda bir artış bekliyoruz.</a:t>
            </a:r>
          </a:p>
          <a:p>
            <a:r>
              <a:rPr lang="tr-TR" sz="2000" dirty="0"/>
              <a:t>Tamamlayıcı algoritmalar, plazma hücresi infiltrasyonunun yüzdesi ve hastalık şiddeti gibi önemli özelliklerin tahminleriyle radyolojik raporları zenginleştirebilir.</a:t>
            </a:r>
          </a:p>
        </p:txBody>
      </p:sp>
      <p:pic>
        <p:nvPicPr>
          <p:cNvPr id="7" name="Resim 6">
            <a:extLst>
              <a:ext uri="{FF2B5EF4-FFF2-40B4-BE49-F238E27FC236}">
                <a16:creationId xmlns:a16="http://schemas.microsoft.com/office/drawing/2014/main" id="{F21B1B9B-EDA7-87C4-504A-F80354AC1665}"/>
              </a:ext>
            </a:extLst>
          </p:cNvPr>
          <p:cNvPicPr>
            <a:picLocks noChangeAspect="1"/>
          </p:cNvPicPr>
          <p:nvPr/>
        </p:nvPicPr>
        <p:blipFill>
          <a:blip r:embed="rId2"/>
          <a:stretch>
            <a:fillRect/>
          </a:stretch>
        </p:blipFill>
        <p:spPr>
          <a:xfrm>
            <a:off x="5081006" y="5079848"/>
            <a:ext cx="6848475" cy="2009775"/>
          </a:xfrm>
          <a:prstGeom prst="rect">
            <a:avLst/>
          </a:prstGeom>
        </p:spPr>
      </p:pic>
      <p:pic>
        <p:nvPicPr>
          <p:cNvPr id="9" name="Resim 8">
            <a:extLst>
              <a:ext uri="{FF2B5EF4-FFF2-40B4-BE49-F238E27FC236}">
                <a16:creationId xmlns:a16="http://schemas.microsoft.com/office/drawing/2014/main" id="{3E50BF79-20F4-395D-952B-C847D7192399}"/>
              </a:ext>
            </a:extLst>
          </p:cNvPr>
          <p:cNvPicPr>
            <a:picLocks noChangeAspect="1"/>
          </p:cNvPicPr>
          <p:nvPr/>
        </p:nvPicPr>
        <p:blipFill>
          <a:blip r:embed="rId3"/>
          <a:stretch>
            <a:fillRect/>
          </a:stretch>
        </p:blipFill>
        <p:spPr>
          <a:xfrm>
            <a:off x="838200" y="4279748"/>
            <a:ext cx="7781925" cy="800100"/>
          </a:xfrm>
          <a:prstGeom prst="rect">
            <a:avLst/>
          </a:prstGeom>
        </p:spPr>
      </p:pic>
    </p:spTree>
    <p:extLst>
      <p:ext uri="{BB962C8B-B14F-4D97-AF65-F5344CB8AC3E}">
        <p14:creationId xmlns:p14="http://schemas.microsoft.com/office/powerpoint/2010/main" val="977465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8F6B91D-008E-15FE-FCCD-546796E12BD7}"/>
              </a:ext>
            </a:extLst>
          </p:cNvPr>
          <p:cNvSpPr>
            <a:spLocks noGrp="1"/>
          </p:cNvSpPr>
          <p:nvPr>
            <p:ph idx="1"/>
          </p:nvPr>
        </p:nvSpPr>
        <p:spPr>
          <a:xfrm>
            <a:off x="8420430" y="4445000"/>
            <a:ext cx="3556886" cy="2127250"/>
          </a:xfrm>
        </p:spPr>
        <p:txBody>
          <a:bodyPr>
            <a:normAutofit/>
          </a:bodyPr>
          <a:lstStyle/>
          <a:p>
            <a:r>
              <a:rPr lang="tr-TR" sz="2000" dirty="0"/>
              <a:t>Hala tartışılacak çok parametre ve zorluklar mevcut</a:t>
            </a:r>
          </a:p>
          <a:p>
            <a:pPr marL="0" indent="0">
              <a:buNone/>
            </a:pPr>
            <a:endParaRPr lang="tr-TR" sz="2000" dirty="0"/>
          </a:p>
          <a:p>
            <a:r>
              <a:rPr lang="tr-TR" sz="2000" dirty="0"/>
              <a:t>Gelecekte MM dahil genel </a:t>
            </a:r>
            <a:r>
              <a:rPr lang="tr-TR" sz="2000" dirty="0" err="1"/>
              <a:t>tııbın</a:t>
            </a:r>
            <a:r>
              <a:rPr lang="tr-TR" sz="2000" dirty="0"/>
              <a:t> bir parçası olacak</a:t>
            </a:r>
          </a:p>
        </p:txBody>
      </p:sp>
      <p:pic>
        <p:nvPicPr>
          <p:cNvPr id="5" name="Resim 4">
            <a:extLst>
              <a:ext uri="{FF2B5EF4-FFF2-40B4-BE49-F238E27FC236}">
                <a16:creationId xmlns:a16="http://schemas.microsoft.com/office/drawing/2014/main" id="{5E6FE511-98D6-9D7D-93A0-93F1F3445181}"/>
              </a:ext>
            </a:extLst>
          </p:cNvPr>
          <p:cNvPicPr>
            <a:picLocks noChangeAspect="1"/>
          </p:cNvPicPr>
          <p:nvPr/>
        </p:nvPicPr>
        <p:blipFill>
          <a:blip r:embed="rId2"/>
          <a:stretch>
            <a:fillRect/>
          </a:stretch>
        </p:blipFill>
        <p:spPr>
          <a:xfrm>
            <a:off x="214684" y="0"/>
            <a:ext cx="8060879" cy="5773415"/>
          </a:xfrm>
          <a:prstGeom prst="rect">
            <a:avLst/>
          </a:prstGeom>
        </p:spPr>
      </p:pic>
      <p:pic>
        <p:nvPicPr>
          <p:cNvPr id="7" name="Resim 6">
            <a:extLst>
              <a:ext uri="{FF2B5EF4-FFF2-40B4-BE49-F238E27FC236}">
                <a16:creationId xmlns:a16="http://schemas.microsoft.com/office/drawing/2014/main" id="{F3ED4D31-B5A4-5EC9-8235-7AB3FEFE7024}"/>
              </a:ext>
            </a:extLst>
          </p:cNvPr>
          <p:cNvPicPr>
            <a:picLocks noChangeAspect="1"/>
          </p:cNvPicPr>
          <p:nvPr/>
        </p:nvPicPr>
        <p:blipFill>
          <a:blip r:embed="rId3"/>
          <a:stretch>
            <a:fillRect/>
          </a:stretch>
        </p:blipFill>
        <p:spPr>
          <a:xfrm>
            <a:off x="482748" y="5773415"/>
            <a:ext cx="7524750" cy="1002693"/>
          </a:xfrm>
          <a:prstGeom prst="rect">
            <a:avLst/>
          </a:prstGeom>
        </p:spPr>
      </p:pic>
      <p:sp>
        <p:nvSpPr>
          <p:cNvPr id="8" name="Metin kutusu 7">
            <a:extLst>
              <a:ext uri="{FF2B5EF4-FFF2-40B4-BE49-F238E27FC236}">
                <a16:creationId xmlns:a16="http://schemas.microsoft.com/office/drawing/2014/main" id="{AFDCDC6E-24B9-B5DE-64E8-492B3A20D309}"/>
              </a:ext>
            </a:extLst>
          </p:cNvPr>
          <p:cNvSpPr txBox="1"/>
          <p:nvPr/>
        </p:nvSpPr>
        <p:spPr>
          <a:xfrm>
            <a:off x="8420430" y="485775"/>
            <a:ext cx="3057195" cy="2585323"/>
          </a:xfrm>
          <a:prstGeom prst="rect">
            <a:avLst/>
          </a:prstGeom>
          <a:noFill/>
        </p:spPr>
        <p:txBody>
          <a:bodyPr wrap="square" rtlCol="0">
            <a:spAutoFit/>
          </a:bodyPr>
          <a:lstStyle/>
          <a:p>
            <a:r>
              <a:rPr lang="tr-TR" dirty="0"/>
              <a:t>Her bölgeden alınan görüntüler basamak </a:t>
            </a:r>
            <a:r>
              <a:rPr lang="tr-TR" dirty="0" err="1"/>
              <a:t>basamak</a:t>
            </a:r>
            <a:r>
              <a:rPr lang="tr-TR" dirty="0"/>
              <a:t> değerlendiriliyor</a:t>
            </a:r>
          </a:p>
          <a:p>
            <a:endParaRPr lang="tr-TR" dirty="0"/>
          </a:p>
          <a:p>
            <a:endParaRPr lang="tr-TR" dirty="0"/>
          </a:p>
          <a:p>
            <a:endParaRPr lang="tr-TR" dirty="0"/>
          </a:p>
          <a:p>
            <a:r>
              <a:rPr lang="tr-TR" dirty="0" err="1"/>
              <a:t>Prognoz</a:t>
            </a:r>
            <a:r>
              <a:rPr lang="tr-TR" dirty="0"/>
              <a:t> ve tedavi yönlendirme konusunda beklentiler mevcut</a:t>
            </a:r>
          </a:p>
          <a:p>
            <a:endParaRPr lang="tr-TR" dirty="0"/>
          </a:p>
        </p:txBody>
      </p:sp>
    </p:spTree>
    <p:extLst>
      <p:ext uri="{BB962C8B-B14F-4D97-AF65-F5344CB8AC3E}">
        <p14:creationId xmlns:p14="http://schemas.microsoft.com/office/powerpoint/2010/main" val="3431958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287E1C-22D8-8635-E1EA-805113E9791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882C164-FE15-0643-EE22-D27E80384F0A}"/>
              </a:ext>
            </a:extLst>
          </p:cNvPr>
          <p:cNvSpPr>
            <a:spLocks noGrp="1"/>
          </p:cNvSpPr>
          <p:nvPr>
            <p:ph idx="1"/>
          </p:nvPr>
        </p:nvSpPr>
        <p:spPr/>
        <p:txBody>
          <a:bodyPr/>
          <a:lstStyle/>
          <a:p>
            <a:r>
              <a:rPr lang="tr-TR" dirty="0"/>
              <a:t>Teşekkür ederim</a:t>
            </a:r>
          </a:p>
        </p:txBody>
      </p:sp>
    </p:spTree>
    <p:extLst>
      <p:ext uri="{BB962C8B-B14F-4D97-AF65-F5344CB8AC3E}">
        <p14:creationId xmlns:p14="http://schemas.microsoft.com/office/powerpoint/2010/main" val="193852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1D9AF8-2D95-DC62-6808-DFC0EF37A3D8}"/>
              </a:ext>
            </a:extLst>
          </p:cNvPr>
          <p:cNvSpPr>
            <a:spLocks noGrp="1"/>
          </p:cNvSpPr>
          <p:nvPr>
            <p:ph type="title"/>
          </p:nvPr>
        </p:nvSpPr>
        <p:spPr/>
        <p:txBody>
          <a:bodyPr>
            <a:normAutofit/>
          </a:bodyPr>
          <a:lstStyle/>
          <a:p>
            <a:r>
              <a:rPr lang="tr-TR" sz="3600" b="1" dirty="0" err="1"/>
              <a:t>Klıavuzlara</a:t>
            </a:r>
            <a:r>
              <a:rPr lang="tr-TR" sz="3600" b="1" dirty="0"/>
              <a:t> göre öneriler (ENM, ESMO, NCCN)</a:t>
            </a:r>
          </a:p>
        </p:txBody>
      </p:sp>
      <p:sp>
        <p:nvSpPr>
          <p:cNvPr id="3" name="İçerik Yer Tutucusu 2">
            <a:extLst>
              <a:ext uri="{FF2B5EF4-FFF2-40B4-BE49-F238E27FC236}">
                <a16:creationId xmlns:a16="http://schemas.microsoft.com/office/drawing/2014/main" id="{4D8AEE22-051E-560A-F1D2-87E7DF632C6B}"/>
              </a:ext>
            </a:extLst>
          </p:cNvPr>
          <p:cNvSpPr>
            <a:spLocks noGrp="1"/>
          </p:cNvSpPr>
          <p:nvPr>
            <p:ph idx="1"/>
          </p:nvPr>
        </p:nvSpPr>
        <p:spPr/>
        <p:txBody>
          <a:bodyPr>
            <a:normAutofit fontScale="85000" lnSpcReduction="20000"/>
          </a:bodyPr>
          <a:lstStyle/>
          <a:p>
            <a:r>
              <a:rPr lang="tr-TR" b="1" dirty="0">
                <a:solidFill>
                  <a:srgbClr val="FF0000"/>
                </a:solidFill>
              </a:rPr>
              <a:t>Başlangıç evrelemede</a:t>
            </a:r>
          </a:p>
          <a:p>
            <a:pPr lvl="1"/>
            <a:r>
              <a:rPr lang="tr-TR" b="1" dirty="0"/>
              <a:t>Düşük Doz-TVBT veya FDG PET-BT</a:t>
            </a:r>
          </a:p>
          <a:p>
            <a:pPr lvl="2"/>
            <a:r>
              <a:rPr lang="tr-TR" dirty="0"/>
              <a:t>Düşük Doz-TVBT: </a:t>
            </a:r>
          </a:p>
          <a:p>
            <a:pPr lvl="3"/>
            <a:r>
              <a:rPr lang="tr-TR" dirty="0"/>
              <a:t>düşük doz, düşük maliyet, ulaşım kolaylığı (altın standart)</a:t>
            </a:r>
          </a:p>
          <a:p>
            <a:pPr lvl="2"/>
            <a:r>
              <a:rPr lang="tr-TR" dirty="0"/>
              <a:t>FDG PET-BT: </a:t>
            </a:r>
          </a:p>
          <a:p>
            <a:pPr lvl="3"/>
            <a:r>
              <a:rPr lang="tr-TR" dirty="0"/>
              <a:t>Ek olarak </a:t>
            </a:r>
            <a:r>
              <a:rPr lang="tr-TR" dirty="0" err="1"/>
              <a:t>ekstramedüller</a:t>
            </a:r>
            <a:r>
              <a:rPr lang="tr-TR" dirty="0"/>
              <a:t> hastalık saptayabilir (prognostik bilgi verebilir)</a:t>
            </a:r>
          </a:p>
          <a:p>
            <a:pPr lvl="3"/>
            <a:r>
              <a:rPr lang="tr-TR" dirty="0"/>
              <a:t>Tedavi yanıtının değerlendirilmesinde bazal görüntüleme</a:t>
            </a:r>
          </a:p>
          <a:p>
            <a:pPr marL="1371600" lvl="3" indent="0">
              <a:buNone/>
            </a:pPr>
            <a:endParaRPr lang="tr-TR" dirty="0"/>
          </a:p>
          <a:p>
            <a:pPr lvl="1"/>
            <a:r>
              <a:rPr lang="tr-TR" b="1" dirty="0"/>
              <a:t>MRI:</a:t>
            </a:r>
          </a:p>
          <a:p>
            <a:pPr lvl="3"/>
            <a:r>
              <a:rPr lang="tr-TR" dirty="0" err="1"/>
              <a:t>Diffüz</a:t>
            </a:r>
            <a:r>
              <a:rPr lang="tr-TR" dirty="0"/>
              <a:t> Kİ infiltrasyonunu göstermede en iyi</a:t>
            </a:r>
          </a:p>
          <a:p>
            <a:pPr lvl="3"/>
            <a:r>
              <a:rPr lang="tr-TR" dirty="0"/>
              <a:t>Ağrılı lezyon değerlendirilmesinde ve </a:t>
            </a:r>
            <a:r>
              <a:rPr lang="tr-TR" dirty="0" err="1"/>
              <a:t>medulla</a:t>
            </a:r>
            <a:r>
              <a:rPr lang="tr-TR" dirty="0"/>
              <a:t> </a:t>
            </a:r>
            <a:r>
              <a:rPr lang="tr-TR" dirty="0" err="1"/>
              <a:t>spinalis</a:t>
            </a:r>
            <a:r>
              <a:rPr lang="tr-TR" dirty="0"/>
              <a:t> basısında en iyi yöntem</a:t>
            </a:r>
          </a:p>
          <a:p>
            <a:pPr lvl="3"/>
            <a:r>
              <a:rPr lang="tr-TR" dirty="0"/>
              <a:t>BT negatif asemptomatik SMM da önerilir</a:t>
            </a:r>
          </a:p>
          <a:p>
            <a:pPr lvl="3"/>
            <a:endParaRPr lang="tr-TR" dirty="0"/>
          </a:p>
          <a:p>
            <a:pPr marL="1371600" lvl="3" indent="0">
              <a:buNone/>
            </a:pPr>
            <a:endParaRPr lang="tr-TR" dirty="0"/>
          </a:p>
          <a:p>
            <a:r>
              <a:rPr lang="tr-TR" b="1" dirty="0">
                <a:solidFill>
                  <a:srgbClr val="FF0000"/>
                </a:solidFill>
              </a:rPr>
              <a:t>Tedavi Yanıtı</a:t>
            </a:r>
          </a:p>
          <a:p>
            <a:pPr lvl="1"/>
            <a:r>
              <a:rPr lang="tr-TR" b="1" dirty="0"/>
              <a:t>FDG PET/BT </a:t>
            </a:r>
            <a:r>
              <a:rPr lang="tr-TR" dirty="0"/>
              <a:t>(en etkili yöntem)</a:t>
            </a:r>
          </a:p>
          <a:p>
            <a:endParaRPr lang="tr-TR" dirty="0"/>
          </a:p>
        </p:txBody>
      </p:sp>
    </p:spTree>
    <p:extLst>
      <p:ext uri="{BB962C8B-B14F-4D97-AF65-F5344CB8AC3E}">
        <p14:creationId xmlns:p14="http://schemas.microsoft.com/office/powerpoint/2010/main" val="74803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DCA5F2-FFC8-2BED-5A8E-C72F37A3AB45}"/>
              </a:ext>
            </a:extLst>
          </p:cNvPr>
          <p:cNvSpPr>
            <a:spLocks noGrp="1"/>
          </p:cNvSpPr>
          <p:nvPr>
            <p:ph type="title"/>
          </p:nvPr>
        </p:nvSpPr>
        <p:spPr/>
        <p:txBody>
          <a:bodyPr>
            <a:normAutofit/>
          </a:bodyPr>
          <a:lstStyle/>
          <a:p>
            <a:r>
              <a:rPr lang="tr-TR" sz="3600" b="1" dirty="0"/>
              <a:t>Direk Grafi</a:t>
            </a:r>
          </a:p>
        </p:txBody>
      </p:sp>
      <p:sp>
        <p:nvSpPr>
          <p:cNvPr id="3" name="İçerik Yer Tutucusu 2">
            <a:extLst>
              <a:ext uri="{FF2B5EF4-FFF2-40B4-BE49-F238E27FC236}">
                <a16:creationId xmlns:a16="http://schemas.microsoft.com/office/drawing/2014/main" id="{3FBD3ADE-E35C-A7D0-C628-026573D11D58}"/>
              </a:ext>
            </a:extLst>
          </p:cNvPr>
          <p:cNvSpPr>
            <a:spLocks noGrp="1"/>
          </p:cNvSpPr>
          <p:nvPr>
            <p:ph idx="1"/>
          </p:nvPr>
        </p:nvSpPr>
        <p:spPr>
          <a:xfrm>
            <a:off x="548640" y="1399429"/>
            <a:ext cx="11410122" cy="3598151"/>
          </a:xfrm>
        </p:spPr>
        <p:txBody>
          <a:bodyPr>
            <a:normAutofit/>
          </a:bodyPr>
          <a:lstStyle/>
          <a:p>
            <a:r>
              <a:rPr lang="tr-TR" sz="2000" dirty="0"/>
              <a:t>Genellikle </a:t>
            </a:r>
            <a:r>
              <a:rPr lang="tr-TR" sz="2000" dirty="0">
                <a:solidFill>
                  <a:srgbClr val="FF0000"/>
                </a:solidFill>
              </a:rPr>
              <a:t>coğrafik tipte kemik </a:t>
            </a:r>
            <a:r>
              <a:rPr lang="tr-TR" sz="2000" dirty="0" err="1">
                <a:solidFill>
                  <a:srgbClr val="FF0000"/>
                </a:solidFill>
              </a:rPr>
              <a:t>destrüksiyonuna</a:t>
            </a:r>
            <a:r>
              <a:rPr lang="tr-TR" sz="2000" dirty="0"/>
              <a:t> oluşturan </a:t>
            </a:r>
            <a:r>
              <a:rPr lang="tr-TR" sz="2000" dirty="0" err="1"/>
              <a:t>soliter</a:t>
            </a:r>
            <a:r>
              <a:rPr lang="tr-TR" sz="2000" dirty="0"/>
              <a:t> bir lezyon ya da </a:t>
            </a:r>
          </a:p>
          <a:p>
            <a:r>
              <a:rPr lang="tr-TR" sz="2000" dirty="0"/>
              <a:t>Çok sayıda </a:t>
            </a:r>
            <a:r>
              <a:rPr lang="tr-TR" sz="2000" dirty="0">
                <a:solidFill>
                  <a:srgbClr val="FF0000"/>
                </a:solidFill>
              </a:rPr>
              <a:t>küçük </a:t>
            </a:r>
            <a:r>
              <a:rPr lang="tr-TR" sz="2000" dirty="0" err="1">
                <a:solidFill>
                  <a:srgbClr val="FF0000"/>
                </a:solidFill>
              </a:rPr>
              <a:t>litik</a:t>
            </a:r>
            <a:r>
              <a:rPr lang="tr-TR" sz="2000" dirty="0">
                <a:solidFill>
                  <a:srgbClr val="FF0000"/>
                </a:solidFill>
              </a:rPr>
              <a:t> odaklar</a:t>
            </a:r>
            <a:r>
              <a:rPr lang="tr-TR" sz="2000" dirty="0"/>
              <a:t> şeklinde görülür </a:t>
            </a:r>
          </a:p>
          <a:p>
            <a:r>
              <a:rPr lang="tr-TR" sz="2000" dirty="0">
                <a:solidFill>
                  <a:srgbClr val="FF0000"/>
                </a:solidFill>
              </a:rPr>
              <a:t>Kafatasında</a:t>
            </a:r>
            <a:r>
              <a:rPr lang="tr-TR" sz="2000" dirty="0"/>
              <a:t> yuvarlak, zımba-deliği tarzında, </a:t>
            </a:r>
            <a:r>
              <a:rPr lang="tr-TR" sz="2000" dirty="0" err="1"/>
              <a:t>destrüksiyon</a:t>
            </a:r>
            <a:r>
              <a:rPr lang="tr-TR" sz="2000" dirty="0"/>
              <a:t> alanları tipiktir.</a:t>
            </a:r>
          </a:p>
          <a:p>
            <a:pPr marL="0" indent="0">
              <a:buNone/>
            </a:pPr>
            <a:r>
              <a:rPr lang="tr-TR" sz="2000" dirty="0"/>
              <a:t> </a:t>
            </a:r>
          </a:p>
          <a:p>
            <a:r>
              <a:rPr lang="tr-TR" sz="2000" dirty="0">
                <a:solidFill>
                  <a:srgbClr val="FF0000"/>
                </a:solidFill>
              </a:rPr>
              <a:t>Omurgada</a:t>
            </a:r>
            <a:r>
              <a:rPr lang="tr-TR" sz="2000" dirty="0"/>
              <a:t> yaygın osteoporoz izlenebileceği gibi, vertebral kolon boyunca çok sayıda </a:t>
            </a:r>
            <a:r>
              <a:rPr lang="tr-TR" sz="2000" dirty="0" err="1"/>
              <a:t>litik</a:t>
            </a:r>
            <a:r>
              <a:rPr lang="tr-TR" sz="2000" dirty="0"/>
              <a:t> lezyon görülebilir.</a:t>
            </a:r>
          </a:p>
          <a:p>
            <a:r>
              <a:rPr lang="tr-TR" sz="2000" dirty="0"/>
              <a:t>Omurga tutulumu sonucu </a:t>
            </a:r>
            <a:r>
              <a:rPr lang="tr-TR" sz="2000" dirty="0">
                <a:solidFill>
                  <a:srgbClr val="FF0000"/>
                </a:solidFill>
              </a:rPr>
              <a:t>kompresyon kırıkları </a:t>
            </a:r>
            <a:r>
              <a:rPr lang="tr-TR" sz="2000" dirty="0"/>
              <a:t>gelişebilir. </a:t>
            </a:r>
          </a:p>
          <a:p>
            <a:r>
              <a:rPr lang="tr-TR" sz="2000" dirty="0"/>
              <a:t>Yassı ve uzun kemik tutulumunda </a:t>
            </a:r>
            <a:r>
              <a:rPr lang="tr-TR" sz="2000" dirty="0" err="1"/>
              <a:t>medüller</a:t>
            </a:r>
            <a:r>
              <a:rPr lang="tr-TR" sz="2000" dirty="0"/>
              <a:t> kemikte </a:t>
            </a:r>
            <a:r>
              <a:rPr lang="tr-TR" sz="2000" dirty="0" err="1"/>
              <a:t>destrüksiyon</a:t>
            </a:r>
            <a:r>
              <a:rPr lang="tr-TR" sz="2000" dirty="0"/>
              <a:t> alanları görülür ve bunlar ilerleyerek iç kortekste </a:t>
            </a:r>
            <a:r>
              <a:rPr lang="tr-TR" sz="2000" dirty="0" err="1"/>
              <a:t>endosteal</a:t>
            </a:r>
            <a:r>
              <a:rPr lang="tr-TR" sz="2000" dirty="0"/>
              <a:t> taraklanmaya yol açar. </a:t>
            </a:r>
          </a:p>
          <a:p>
            <a:r>
              <a:rPr lang="tr-TR" sz="2000" dirty="0">
                <a:solidFill>
                  <a:srgbClr val="FF0000"/>
                </a:solidFill>
              </a:rPr>
              <a:t>Miyelomda, radyografilerde karakteristik olarak skleroz veya </a:t>
            </a:r>
            <a:r>
              <a:rPr lang="tr-TR" sz="2000" dirty="0" err="1">
                <a:solidFill>
                  <a:srgbClr val="FF0000"/>
                </a:solidFill>
              </a:rPr>
              <a:t>periosteal</a:t>
            </a:r>
            <a:r>
              <a:rPr lang="tr-TR" sz="2000" dirty="0">
                <a:solidFill>
                  <a:srgbClr val="FF0000"/>
                </a:solidFill>
              </a:rPr>
              <a:t> reaksiyon görülmez!</a:t>
            </a:r>
          </a:p>
          <a:p>
            <a:endParaRPr lang="tr-TR" dirty="0"/>
          </a:p>
        </p:txBody>
      </p:sp>
      <p:pic>
        <p:nvPicPr>
          <p:cNvPr id="1026" name="Picture 2" descr="PERİOST REAKSİYONLARI AYIRICI TANISI - ppt indir">
            <a:extLst>
              <a:ext uri="{FF2B5EF4-FFF2-40B4-BE49-F238E27FC236}">
                <a16:creationId xmlns:a16="http://schemas.microsoft.com/office/drawing/2014/main" id="{57090724-FFD6-0030-3602-86E0778A2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 t="30029" b="6522"/>
          <a:stretch>
            <a:fillRect/>
          </a:stretch>
        </p:blipFill>
        <p:spPr bwMode="auto">
          <a:xfrm>
            <a:off x="1846480" y="4858248"/>
            <a:ext cx="7845497" cy="176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007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609A3B-354A-E875-C6C2-50464E381539}"/>
              </a:ext>
            </a:extLst>
          </p:cNvPr>
          <p:cNvSpPr>
            <a:spLocks noGrp="1"/>
          </p:cNvSpPr>
          <p:nvPr>
            <p:ph type="title"/>
          </p:nvPr>
        </p:nvSpPr>
        <p:spPr/>
        <p:txBody>
          <a:bodyPr/>
          <a:lstStyle/>
          <a:p>
            <a:r>
              <a:rPr lang="tr-TR" sz="3600" b="1" dirty="0"/>
              <a:t>Direk Grafi (DG)        </a:t>
            </a:r>
            <a:r>
              <a:rPr lang="tr-TR" sz="2000" dirty="0"/>
              <a:t>%30 duyarlılık</a:t>
            </a:r>
          </a:p>
        </p:txBody>
      </p:sp>
      <p:pic>
        <p:nvPicPr>
          <p:cNvPr id="7" name="İçerik Yer Tutucusu 6">
            <a:extLst>
              <a:ext uri="{FF2B5EF4-FFF2-40B4-BE49-F238E27FC236}">
                <a16:creationId xmlns:a16="http://schemas.microsoft.com/office/drawing/2014/main" id="{9F0A3FFC-5ECA-F2EE-6F6D-BDF4D6EA6E28}"/>
              </a:ext>
            </a:extLst>
          </p:cNvPr>
          <p:cNvPicPr>
            <a:picLocks noGrp="1" noChangeAspect="1"/>
          </p:cNvPicPr>
          <p:nvPr>
            <p:ph idx="1"/>
          </p:nvPr>
        </p:nvPicPr>
        <p:blipFill>
          <a:blip r:embed="rId2"/>
          <a:stretch>
            <a:fillRect/>
          </a:stretch>
        </p:blipFill>
        <p:spPr>
          <a:xfrm>
            <a:off x="343895" y="1484848"/>
            <a:ext cx="5929684" cy="4765408"/>
          </a:xfrm>
        </p:spPr>
      </p:pic>
      <p:sp>
        <p:nvSpPr>
          <p:cNvPr id="5" name="Metin kutusu 4">
            <a:extLst>
              <a:ext uri="{FF2B5EF4-FFF2-40B4-BE49-F238E27FC236}">
                <a16:creationId xmlns:a16="http://schemas.microsoft.com/office/drawing/2014/main" id="{C6CCD9AB-2AD6-C7D4-B79A-341C0D805A9E}"/>
              </a:ext>
            </a:extLst>
          </p:cNvPr>
          <p:cNvSpPr txBox="1"/>
          <p:nvPr/>
        </p:nvSpPr>
        <p:spPr>
          <a:xfrm>
            <a:off x="343895" y="6308209"/>
            <a:ext cx="6094674" cy="230832"/>
          </a:xfrm>
          <a:prstGeom prst="rect">
            <a:avLst/>
          </a:prstGeom>
          <a:noFill/>
        </p:spPr>
        <p:txBody>
          <a:bodyPr wrap="square">
            <a:spAutoFit/>
          </a:bodyPr>
          <a:lstStyle/>
          <a:p>
            <a:r>
              <a:rPr lang="tr-TR" sz="900" b="0" i="0" dirty="0" err="1">
                <a:solidFill>
                  <a:srgbClr val="212121"/>
                </a:solidFill>
                <a:effectLst/>
                <a:latin typeface="Times New Roman" panose="02020603050405020304" pitchFamily="18" charset="0"/>
                <a:cs typeface="Times New Roman" panose="02020603050405020304" pitchFamily="18" charset="0"/>
              </a:rPr>
              <a:t>Healy</a:t>
            </a:r>
            <a:r>
              <a:rPr lang="tr-TR" sz="900" b="0" i="0" dirty="0">
                <a:solidFill>
                  <a:srgbClr val="212121"/>
                </a:solidFill>
                <a:effectLst/>
                <a:latin typeface="Times New Roman" panose="02020603050405020304" pitchFamily="18" charset="0"/>
                <a:cs typeface="Times New Roman" panose="02020603050405020304" pitchFamily="18" charset="0"/>
              </a:rPr>
              <a:t> CF, et al. Bone </a:t>
            </a:r>
            <a:r>
              <a:rPr lang="tr-TR" sz="900" b="0" i="0" dirty="0" err="1">
                <a:solidFill>
                  <a:srgbClr val="212121"/>
                </a:solidFill>
                <a:effectLst/>
                <a:latin typeface="Times New Roman" panose="02020603050405020304" pitchFamily="18" charset="0"/>
                <a:cs typeface="Times New Roman" panose="02020603050405020304" pitchFamily="18" charset="0"/>
              </a:rPr>
              <a:t>Marrow</a:t>
            </a:r>
            <a:r>
              <a:rPr lang="tr-TR" sz="900" b="0" i="0" dirty="0">
                <a:solidFill>
                  <a:srgbClr val="212121"/>
                </a:solidFill>
                <a:effectLst/>
                <a:latin typeface="Times New Roman" panose="02020603050405020304" pitchFamily="18" charset="0"/>
                <a:cs typeface="Times New Roman" panose="02020603050405020304" pitchFamily="18" charset="0"/>
              </a:rPr>
              <a:t> </a:t>
            </a:r>
            <a:r>
              <a:rPr lang="tr-TR" sz="900" b="0" i="0" dirty="0" err="1">
                <a:solidFill>
                  <a:srgbClr val="212121"/>
                </a:solidFill>
                <a:effectLst/>
                <a:latin typeface="Times New Roman" panose="02020603050405020304" pitchFamily="18" charset="0"/>
                <a:cs typeface="Times New Roman" panose="02020603050405020304" pitchFamily="18" charset="0"/>
              </a:rPr>
              <a:t>Res</a:t>
            </a:r>
            <a:r>
              <a:rPr lang="tr-TR" sz="900" b="0" i="0" dirty="0">
                <a:solidFill>
                  <a:srgbClr val="212121"/>
                </a:solidFill>
                <a:effectLst/>
                <a:latin typeface="Times New Roman" panose="02020603050405020304" pitchFamily="18" charset="0"/>
                <a:cs typeface="Times New Roman" panose="02020603050405020304" pitchFamily="18" charset="0"/>
              </a:rPr>
              <a:t>. 2011</a:t>
            </a:r>
            <a:endParaRPr lang="tr-TR" sz="900" dirty="0">
              <a:latin typeface="Times New Roman" panose="020206030504050203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0CB36CF2-0AB4-994D-DF92-52798A395F80}"/>
              </a:ext>
            </a:extLst>
          </p:cNvPr>
          <p:cNvPicPr>
            <a:picLocks noChangeAspect="1"/>
          </p:cNvPicPr>
          <p:nvPr/>
        </p:nvPicPr>
        <p:blipFill>
          <a:blip r:embed="rId3"/>
          <a:stretch>
            <a:fillRect/>
          </a:stretch>
        </p:blipFill>
        <p:spPr>
          <a:xfrm>
            <a:off x="9682700" y="289308"/>
            <a:ext cx="2085229" cy="6279383"/>
          </a:xfrm>
          <a:prstGeom prst="rect">
            <a:avLst/>
          </a:prstGeom>
        </p:spPr>
      </p:pic>
      <p:pic>
        <p:nvPicPr>
          <p:cNvPr id="4" name="Resim 3">
            <a:extLst>
              <a:ext uri="{FF2B5EF4-FFF2-40B4-BE49-F238E27FC236}">
                <a16:creationId xmlns:a16="http://schemas.microsoft.com/office/drawing/2014/main" id="{D0F48C0A-6935-7BAC-38E5-D95C5755F458}"/>
              </a:ext>
            </a:extLst>
          </p:cNvPr>
          <p:cNvPicPr>
            <a:picLocks noChangeAspect="1"/>
          </p:cNvPicPr>
          <p:nvPr/>
        </p:nvPicPr>
        <p:blipFill>
          <a:blip r:embed="rId4"/>
          <a:stretch>
            <a:fillRect/>
          </a:stretch>
        </p:blipFill>
        <p:spPr>
          <a:xfrm>
            <a:off x="6632712" y="289308"/>
            <a:ext cx="2855845" cy="6249733"/>
          </a:xfrm>
          <a:prstGeom prst="rect">
            <a:avLst/>
          </a:prstGeom>
        </p:spPr>
      </p:pic>
      <p:sp>
        <p:nvSpPr>
          <p:cNvPr id="8" name="Metin kutusu 7">
            <a:extLst>
              <a:ext uri="{FF2B5EF4-FFF2-40B4-BE49-F238E27FC236}">
                <a16:creationId xmlns:a16="http://schemas.microsoft.com/office/drawing/2014/main" id="{05772D84-17C4-19C6-0B27-3BDDC5A0E306}"/>
              </a:ext>
            </a:extLst>
          </p:cNvPr>
          <p:cNvSpPr txBox="1"/>
          <p:nvPr/>
        </p:nvSpPr>
        <p:spPr>
          <a:xfrm>
            <a:off x="343895" y="6568691"/>
            <a:ext cx="6094674" cy="230832"/>
          </a:xfrm>
          <a:prstGeom prst="rect">
            <a:avLst/>
          </a:prstGeom>
          <a:noFill/>
        </p:spPr>
        <p:txBody>
          <a:bodyPr wrap="square">
            <a:spAutoFit/>
          </a:bodyPr>
          <a:lstStyle/>
          <a:p>
            <a:r>
              <a:rPr lang="tr-TR" sz="900" b="0" i="0" dirty="0">
                <a:solidFill>
                  <a:srgbClr val="222222"/>
                </a:solidFill>
                <a:effectLst/>
                <a:latin typeface="Times New Roman" panose="02020603050405020304" pitchFamily="18" charset="0"/>
                <a:cs typeface="Times New Roman" panose="02020603050405020304" pitchFamily="18" charset="0"/>
              </a:rPr>
              <a:t>Erol, B., &amp; Çalışkan, E. (2014). Miyelom, lenfoma, lösemi. </a:t>
            </a:r>
            <a:r>
              <a:rPr lang="tr-TR" sz="900" b="0" i="1" dirty="0">
                <a:solidFill>
                  <a:srgbClr val="222222"/>
                </a:solidFill>
                <a:effectLst/>
                <a:latin typeface="Times New Roman" panose="02020603050405020304" pitchFamily="18" charset="0"/>
                <a:cs typeface="Times New Roman" panose="02020603050405020304" pitchFamily="18" charset="0"/>
              </a:rPr>
              <a:t>TOTBID Dergisi</a:t>
            </a:r>
            <a:endParaRPr lang="tr-TR"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13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E6C3C4-B4E5-6E86-4BFD-0DF29D51C6E9}"/>
              </a:ext>
            </a:extLst>
          </p:cNvPr>
          <p:cNvSpPr>
            <a:spLocks noGrp="1"/>
          </p:cNvSpPr>
          <p:nvPr>
            <p:ph type="title"/>
          </p:nvPr>
        </p:nvSpPr>
        <p:spPr>
          <a:xfrm>
            <a:off x="838200" y="365125"/>
            <a:ext cx="5697772" cy="1325563"/>
          </a:xfrm>
        </p:spPr>
        <p:txBody>
          <a:bodyPr>
            <a:normAutofit/>
          </a:bodyPr>
          <a:lstStyle/>
          <a:p>
            <a:r>
              <a:rPr lang="tr-TR" sz="3600" b="1" dirty="0"/>
              <a:t>Tüm vücut düşük doz BT (DD-TVBT)</a:t>
            </a:r>
          </a:p>
        </p:txBody>
      </p:sp>
      <p:pic>
        <p:nvPicPr>
          <p:cNvPr id="6" name="İçerik Yer Tutucusu 5">
            <a:extLst>
              <a:ext uri="{FF2B5EF4-FFF2-40B4-BE49-F238E27FC236}">
                <a16:creationId xmlns:a16="http://schemas.microsoft.com/office/drawing/2014/main" id="{97003087-FFA2-9CB6-DDC9-9B1E2F37F70D}"/>
              </a:ext>
            </a:extLst>
          </p:cNvPr>
          <p:cNvPicPr>
            <a:picLocks noGrp="1" noChangeAspect="1"/>
          </p:cNvPicPr>
          <p:nvPr>
            <p:ph idx="1"/>
          </p:nvPr>
        </p:nvPicPr>
        <p:blipFill>
          <a:blip r:embed="rId2"/>
          <a:stretch>
            <a:fillRect/>
          </a:stretch>
        </p:blipFill>
        <p:spPr>
          <a:xfrm>
            <a:off x="6792097" y="123357"/>
            <a:ext cx="5254129" cy="6611285"/>
          </a:xfrm>
        </p:spPr>
      </p:pic>
      <p:sp>
        <p:nvSpPr>
          <p:cNvPr id="7" name="Metin kutusu 6">
            <a:extLst>
              <a:ext uri="{FF2B5EF4-FFF2-40B4-BE49-F238E27FC236}">
                <a16:creationId xmlns:a16="http://schemas.microsoft.com/office/drawing/2014/main" id="{5F1A6272-A08C-B397-19E7-23504F527601}"/>
              </a:ext>
            </a:extLst>
          </p:cNvPr>
          <p:cNvSpPr txBox="1"/>
          <p:nvPr/>
        </p:nvSpPr>
        <p:spPr>
          <a:xfrm>
            <a:off x="572494" y="2091193"/>
            <a:ext cx="6154309" cy="2585323"/>
          </a:xfrm>
          <a:prstGeom prst="rect">
            <a:avLst/>
          </a:prstGeom>
          <a:noFill/>
        </p:spPr>
        <p:txBody>
          <a:bodyPr wrap="square" rtlCol="0">
            <a:spAutoFit/>
          </a:bodyPr>
          <a:lstStyle/>
          <a:p>
            <a:pPr marL="285750" indent="-285750">
              <a:buFont typeface="Arial" panose="020B0604020202020204" pitchFamily="34" charset="0"/>
              <a:buChar char="•"/>
            </a:pPr>
            <a:r>
              <a:rPr lang="tr-TR" dirty="0"/>
              <a:t>Hızlı, ulaşılabilir</a:t>
            </a:r>
          </a:p>
          <a:p>
            <a:pPr marL="285750" indent="-285750">
              <a:buFont typeface="Arial" panose="020B0604020202020204" pitchFamily="34" charset="0"/>
              <a:buChar char="•"/>
            </a:pPr>
            <a:r>
              <a:rPr lang="tr-TR" dirty="0"/>
              <a:t>Radyasyon maruziyeti TV-DG ile neredeyse aynı</a:t>
            </a:r>
          </a:p>
          <a:p>
            <a:pPr marL="285750" indent="-285750">
              <a:buFont typeface="Arial" panose="020B0604020202020204" pitchFamily="34" charset="0"/>
              <a:buChar char="•"/>
            </a:pPr>
            <a:r>
              <a:rPr lang="tr-TR" dirty="0"/>
              <a:t>Görüntü kalitesi DG daha iyi</a:t>
            </a:r>
          </a:p>
          <a:p>
            <a:pPr marL="285750" indent="-285750">
              <a:buFont typeface="Arial" panose="020B0604020202020204" pitchFamily="34" charset="0"/>
              <a:buChar char="•"/>
            </a:pPr>
            <a:r>
              <a:rPr lang="tr-TR" dirty="0"/>
              <a:t>Kontrast ihtiyacı yok</a:t>
            </a:r>
          </a:p>
          <a:p>
            <a:pPr marL="285750" indent="-285750">
              <a:buFont typeface="Arial" panose="020B0604020202020204" pitchFamily="34" charset="0"/>
              <a:buChar char="•"/>
            </a:pPr>
            <a:r>
              <a:rPr lang="tr-TR" dirty="0"/>
              <a:t>TV-DG de tespit edilemeyen lezyonların tespiti (özellikle vertebra ve pelvik kemiklerde)</a:t>
            </a:r>
          </a:p>
          <a:p>
            <a:pPr marL="285750" indent="-285750">
              <a:buFont typeface="Arial" panose="020B0604020202020204" pitchFamily="34" charset="0"/>
              <a:buChar char="•"/>
            </a:pPr>
            <a:r>
              <a:rPr lang="tr-TR" dirty="0"/>
              <a:t>Patolojik kırık riskini öngörme</a:t>
            </a:r>
          </a:p>
          <a:p>
            <a:pPr marL="285750" indent="-285750">
              <a:buFont typeface="Arial" panose="020B0604020202020204" pitchFamily="34" charset="0"/>
              <a:buChar char="•"/>
            </a:pPr>
            <a:r>
              <a:rPr lang="tr-TR" dirty="0"/>
              <a:t>BT </a:t>
            </a:r>
            <a:r>
              <a:rPr lang="tr-TR" dirty="0" err="1"/>
              <a:t>klavuzlu</a:t>
            </a:r>
            <a:r>
              <a:rPr lang="tr-TR" dirty="0"/>
              <a:t> biyopsi yönlendirme, RT planlama ve Ortopedik girişim için yol gösterme</a:t>
            </a:r>
          </a:p>
        </p:txBody>
      </p:sp>
      <p:sp>
        <p:nvSpPr>
          <p:cNvPr id="8" name="Metin kutusu 7">
            <a:extLst>
              <a:ext uri="{FF2B5EF4-FFF2-40B4-BE49-F238E27FC236}">
                <a16:creationId xmlns:a16="http://schemas.microsoft.com/office/drawing/2014/main" id="{367C89A1-35EA-55A6-E89D-87670C5E2595}"/>
              </a:ext>
            </a:extLst>
          </p:cNvPr>
          <p:cNvSpPr txBox="1"/>
          <p:nvPr/>
        </p:nvSpPr>
        <p:spPr>
          <a:xfrm>
            <a:off x="572493" y="4842345"/>
            <a:ext cx="5907819" cy="1754326"/>
          </a:xfrm>
          <a:prstGeom prst="rect">
            <a:avLst/>
          </a:prstGeom>
          <a:noFill/>
        </p:spPr>
        <p:txBody>
          <a:bodyPr wrap="square" rtlCol="0">
            <a:spAutoFit/>
          </a:bodyPr>
          <a:lstStyle/>
          <a:p>
            <a:r>
              <a:rPr lang="tr-TR" dirty="0">
                <a:solidFill>
                  <a:srgbClr val="FF0000"/>
                </a:solidFill>
              </a:rPr>
              <a:t>MM da </a:t>
            </a:r>
            <a:r>
              <a:rPr lang="tr-TR" dirty="0" err="1">
                <a:solidFill>
                  <a:srgbClr val="FF0000"/>
                </a:solidFill>
              </a:rPr>
              <a:t>litik</a:t>
            </a:r>
            <a:r>
              <a:rPr lang="tr-TR" dirty="0">
                <a:solidFill>
                  <a:srgbClr val="FF0000"/>
                </a:solidFill>
              </a:rPr>
              <a:t> kemik lezyonların tanısında standart </a:t>
            </a:r>
            <a:r>
              <a:rPr lang="tr-TR" dirty="0" err="1">
                <a:solidFill>
                  <a:srgbClr val="FF0000"/>
                </a:solidFill>
              </a:rPr>
              <a:t>tetkikdir</a:t>
            </a:r>
            <a:r>
              <a:rPr lang="tr-TR" dirty="0">
                <a:solidFill>
                  <a:srgbClr val="FF0000"/>
                </a:solidFill>
              </a:rPr>
              <a:t>! (yoksa TV-DG)</a:t>
            </a:r>
          </a:p>
          <a:p>
            <a:endParaRPr lang="tr-TR" dirty="0"/>
          </a:p>
          <a:p>
            <a:r>
              <a:rPr lang="tr-TR" dirty="0">
                <a:highlight>
                  <a:srgbClr val="FFFF00"/>
                </a:highlight>
              </a:rPr>
              <a:t>Eğer hasta asemptomatik ise ve DD-TVBT de </a:t>
            </a:r>
            <a:r>
              <a:rPr lang="tr-TR" dirty="0" err="1">
                <a:highlight>
                  <a:srgbClr val="FFFF00"/>
                </a:highlight>
              </a:rPr>
              <a:t>litik</a:t>
            </a:r>
            <a:r>
              <a:rPr lang="tr-TR" dirty="0">
                <a:highlight>
                  <a:srgbClr val="FFFF00"/>
                </a:highlight>
              </a:rPr>
              <a:t> kemik lezyonu yoksa TV-MRI yapmak gerekir (yoksa en azından vertebra ve pelvik MR)</a:t>
            </a:r>
          </a:p>
        </p:txBody>
      </p:sp>
    </p:spTree>
    <p:extLst>
      <p:ext uri="{BB962C8B-B14F-4D97-AF65-F5344CB8AC3E}">
        <p14:creationId xmlns:p14="http://schemas.microsoft.com/office/powerpoint/2010/main" val="427667483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1578</TotalTime>
  <Words>3110</Words>
  <Application>Microsoft Office PowerPoint</Application>
  <PresentationFormat>Geniş ekran</PresentationFormat>
  <Paragraphs>326</Paragraphs>
  <Slides>57</Slides>
  <Notes>3</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57</vt:i4>
      </vt:variant>
    </vt:vector>
  </HeadingPairs>
  <TitlesOfParts>
    <vt:vector size="63" baseType="lpstr">
      <vt:lpstr>Arial</vt:lpstr>
      <vt:lpstr>Calibri</vt:lpstr>
      <vt:lpstr>Calibri Light</vt:lpstr>
      <vt:lpstr>Cambria</vt:lpstr>
      <vt:lpstr>Times New Roman</vt:lpstr>
      <vt:lpstr>Office Teması</vt:lpstr>
      <vt:lpstr>Multipl Myelomda Görüntüleme Yöntemleri</vt:lpstr>
      <vt:lpstr>Multipl Myelom</vt:lpstr>
      <vt:lpstr>Görüntülemenin amacı</vt:lpstr>
      <vt:lpstr>Görüntüleme yöntemleri </vt:lpstr>
      <vt:lpstr>PowerPoint Sunusu</vt:lpstr>
      <vt:lpstr>Klıavuzlara göre öneriler (ENM, ESMO, NCCN)</vt:lpstr>
      <vt:lpstr>Direk Grafi</vt:lpstr>
      <vt:lpstr>Direk Grafi (DG)        %30 duyarlılık</vt:lpstr>
      <vt:lpstr>Tüm vücut düşük doz BT (DD-TVBT)</vt:lpstr>
      <vt:lpstr>PowerPoint Sunusu</vt:lpstr>
      <vt:lpstr>Yumuşak doku penceresi</vt:lpstr>
      <vt:lpstr>Kemik penceresi</vt:lpstr>
      <vt:lpstr>PowerPoint Sunusu</vt:lpstr>
      <vt:lpstr> KARŞILAŞTIRILDIĞINDA</vt:lpstr>
      <vt:lpstr>SMM hastalarında konvansiyonel DG ile DD-TVBT karşılaştırldığında (n=54)</vt:lpstr>
      <vt:lpstr>PowerPoint Sunusu</vt:lpstr>
      <vt:lpstr>MM tanısında MRI </vt:lpstr>
      <vt:lpstr>Multipl miyelomlu 71 yaşında kadın hasta  Sagital kontrastsız (A) ve kontrastlı (B) T1-ağırlıklı yağ baskılamalı olmayan MR görüntülerinde yaygın kemik iliği infiltrasyonu ve yaygın epidural tümör görülmektedir.   C, Sagital T2-ağırlıklı yağ baskılamalı MR görüntülerinde yaygın kemik iliği infiltrasyonu ve yaygın epidural tümör ile birlikte dural kesenin silinmesi görülmektedir.   D. Sagital düşük doz BT görüntüsü, Bu bulguların BT’de görülmesi, MR’a göre daha zordur.</vt:lpstr>
      <vt:lpstr>Difüzyon ağırlıklı görüntüleme (DWI) ile birlikte yapılan TV-MRI, kemik iliği infiltrasyonunu saptamada en duyarlı görüntüleme yöntemidir.  DWI eşliğindeki TV-MRI, tüm bölgelerde (kafa hariç) intramedüller lezyonları saptamada FDG PET/BT’ye kıyasla daha yüksek duyarlılık göstermiştir  Her iki yöntem de ekstramedüller lezyonların tanımlanmasında benzer derecede başarılı bulunmuştur </vt:lpstr>
      <vt:lpstr>PET/MR  Pubik kemikte ve femurda fokal lezyonlar Yağ baskılı olmayan MR</vt:lpstr>
      <vt:lpstr>TV-MRI</vt:lpstr>
      <vt:lpstr>PowerPoint Sunusu</vt:lpstr>
      <vt:lpstr>PowerPoint Sunusu</vt:lpstr>
      <vt:lpstr>FDG PET/BT</vt:lpstr>
      <vt:lpstr> </vt:lpstr>
      <vt:lpstr>PowerPoint Sunusu</vt:lpstr>
      <vt:lpstr>PowerPoint Sunusu</vt:lpstr>
      <vt:lpstr>Ekstramedüller hastalığı doğru tanımlamak için bazı tanımlar geliştirilmiştir</vt:lpstr>
      <vt:lpstr>Ekstramedüller myelom</vt:lpstr>
      <vt:lpstr>PowerPoint Sunusu</vt:lpstr>
      <vt:lpstr>PowerPoint Sunusu</vt:lpstr>
      <vt:lpstr>FDG PET/BT Prognoz</vt:lpstr>
      <vt:lpstr>FDG PET BT Takip</vt:lpstr>
      <vt:lpstr>PET/BT Tedaviye yanıt</vt:lpstr>
      <vt:lpstr>DS 1-2-3           PET- DS 4-5               PET+</vt:lpstr>
      <vt:lpstr>PowerPoint Sunusu</vt:lpstr>
      <vt:lpstr>DALAK+   KOMPRESON FRAKTÜRÜ+</vt:lpstr>
      <vt:lpstr>Deauville 4                   1-2     CXCR+ PET ile de doğrulandı</vt:lpstr>
      <vt:lpstr>Tedavide hedef en derin yanıtın elde edilmesidir  Böylece nüksü geciktirerek PFS ve OS yi uzatmak   </vt:lpstr>
      <vt:lpstr>MRD negatifliği: En az bir yıl boyunca Kİ ve PET/BT görüntülemenin negatif olması olarak ifade edilir</vt:lpstr>
      <vt:lpstr>PowerPoint Sunusu</vt:lpstr>
      <vt:lpstr>MRD NÜKS</vt:lpstr>
      <vt:lpstr>Daratumumab'a verilen mikst yanıta örnek</vt:lpstr>
      <vt:lpstr>PowerPoint Sunusu</vt:lpstr>
      <vt:lpstr>Düşük hekzokinaz 2 aktivitesi</vt:lpstr>
      <vt:lpstr>Çene nekrozu (osteonekroz)               bifosfonat- denosumab sonrası %3-4</vt:lpstr>
      <vt:lpstr>C11 Metiyonin</vt:lpstr>
      <vt:lpstr>PowerPoint Sunusu</vt:lpstr>
      <vt:lpstr>Ga 68 CXCR-4 (PENTİXAFOR)</vt:lpstr>
      <vt:lpstr>PowerPoint Sunusu</vt:lpstr>
      <vt:lpstr>Gelecek </vt:lpstr>
      <vt:lpstr>İmmuno PET</vt:lpstr>
      <vt:lpstr>PowerPoint Sunusu</vt:lpstr>
      <vt:lpstr>Cu-64</vt:lpstr>
      <vt:lpstr>Yapay zeka ve otomatik görüntüleme analizleri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412</dc:creator>
  <cp:lastModifiedBy>412</cp:lastModifiedBy>
  <cp:revision>73</cp:revision>
  <dcterms:created xsi:type="dcterms:W3CDTF">2025-06-22T19:02:20Z</dcterms:created>
  <dcterms:modified xsi:type="dcterms:W3CDTF">2025-06-28T05:17:40Z</dcterms:modified>
</cp:coreProperties>
</file>